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301" r:id="rId2"/>
    <p:sldId id="360" r:id="rId3"/>
    <p:sldId id="310" r:id="rId4"/>
    <p:sldId id="304" r:id="rId5"/>
    <p:sldId id="307" r:id="rId6"/>
    <p:sldId id="308" r:id="rId7"/>
    <p:sldId id="309" r:id="rId8"/>
    <p:sldId id="305" r:id="rId9"/>
    <p:sldId id="311" r:id="rId10"/>
    <p:sldId id="359" r:id="rId11"/>
    <p:sldId id="313" r:id="rId12"/>
    <p:sldId id="312" r:id="rId13"/>
    <p:sldId id="357" r:id="rId14"/>
    <p:sldId id="314" r:id="rId15"/>
    <p:sldId id="317" r:id="rId16"/>
    <p:sldId id="315" r:id="rId17"/>
    <p:sldId id="318" r:id="rId18"/>
    <p:sldId id="320" r:id="rId19"/>
    <p:sldId id="321" r:id="rId20"/>
    <p:sldId id="324" r:id="rId21"/>
    <p:sldId id="325" r:id="rId22"/>
    <p:sldId id="326" r:id="rId23"/>
    <p:sldId id="327" r:id="rId24"/>
    <p:sldId id="328" r:id="rId25"/>
    <p:sldId id="329" r:id="rId26"/>
    <p:sldId id="322" r:id="rId27"/>
    <p:sldId id="330" r:id="rId28"/>
    <p:sldId id="331" r:id="rId29"/>
    <p:sldId id="323" r:id="rId30"/>
    <p:sldId id="332" r:id="rId31"/>
    <p:sldId id="333" r:id="rId32"/>
    <p:sldId id="343" r:id="rId33"/>
    <p:sldId id="341" r:id="rId34"/>
    <p:sldId id="342" r:id="rId35"/>
    <p:sldId id="358" r:id="rId36"/>
    <p:sldId id="340" r:id="rId37"/>
    <p:sldId id="361" r:id="rId38"/>
    <p:sldId id="380" r:id="rId39"/>
    <p:sldId id="338" r:id="rId40"/>
    <p:sldId id="334" r:id="rId41"/>
    <p:sldId id="336" r:id="rId42"/>
    <p:sldId id="337" r:id="rId43"/>
    <p:sldId id="344" r:id="rId44"/>
    <p:sldId id="345" r:id="rId45"/>
    <p:sldId id="346" r:id="rId46"/>
    <p:sldId id="379" r:id="rId47"/>
    <p:sldId id="378" r:id="rId48"/>
    <p:sldId id="377" r:id="rId49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91A1"/>
    <a:srgbClr val="FF0000"/>
    <a:srgbClr val="FFB4B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67"/>
    <p:restoredTop sz="94669"/>
  </p:normalViewPr>
  <p:slideViewPr>
    <p:cSldViewPr snapToGrid="0">
      <p:cViewPr>
        <p:scale>
          <a:sx n="82" d="100"/>
          <a:sy n="82" d="100"/>
        </p:scale>
        <p:origin x="1376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3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tiff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mery.sitios.ing.uc.cl/Prints/Conferences/International/2017-WACV.pdf" TargetMode="External"/><Relationship Id="rId3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OHayh06LJ4" TargetMode="External"/><Relationship Id="rId4" Type="http://schemas.openxmlformats.org/officeDocument/2006/relationships/hyperlink" Target="https://www.youtube.com/watch?v=QzkMo45pcUo" TargetMode="External"/><Relationship Id="rId5" Type="http://schemas.openxmlformats.org/officeDocument/2006/relationships/hyperlink" Target="http://onlinelibrary.wiley.com/doi/10.1113/jphysiol.1962.sp006837/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ann.lecun.com/exdb/publis/pdf/lecun-98.pdf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obots.ox.ac.uk/~vgg/publications/2015/Parkhi15/parkhi15.pdf" TargetMode="External"/><Relationship Id="rId3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toronto.edu/~ranzato/publications/taigman_cvpr14.pdf" TargetMode="External"/><Relationship Id="rId3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pdf/1409.1556.pdf" TargetMode="External"/><Relationship Id="rId3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chinelearning.wustl.edu/mlpapers/paper_files/NIPS2012_0534.pdf" TargetMode="External"/><Relationship Id="rId3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v-foundation.org/openaccess/content_cvpr_2015/papers/Szegedy_Going_Deeper_With_2015_CVPR_paper.pdf" TargetMode="External"/><Relationship Id="rId3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neuralnetworksanddeeplearning.com/" TargetMode="External"/><Relationship Id="rId4" Type="http://schemas.openxmlformats.org/officeDocument/2006/relationships/hyperlink" Target="http://deeplearning.ne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iwonkim.org/awesome-deep-vision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lfeat.org/matconvnet/" TargetMode="External"/><Relationship Id="rId4" Type="http://schemas.openxmlformats.org/officeDocument/2006/relationships/hyperlink" Target="http://www.robots.ox.ac.uk/~vgg/practicals/cnn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eplearning.net/software_link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5.wmf"/><Relationship Id="rId5" Type="http://schemas.openxmlformats.org/officeDocument/2006/relationships/image" Target="../media/image6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 smtClean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  <a:endParaRPr lang="es-CL" sz="2400" dirty="0">
              <a:solidFill>
                <a:schemeClr val="bg2">
                  <a:lumMod val="60000"/>
                  <a:lumOff val="40000"/>
                </a:schemeClr>
              </a:solidFill>
              <a:latin typeface="Trebuchet MS" pitchFamily="34" charset="0"/>
            </a:endParaRPr>
          </a:p>
          <a:p>
            <a:pPr algn="ctr"/>
            <a:endParaRPr lang="es-CL" sz="2400" dirty="0" smtClean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Semestre </a:t>
            </a:r>
            <a:r>
              <a:rPr lang="es-CL" sz="120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2017-1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Deep Learning</a:t>
            </a:r>
          </a:p>
          <a:p>
            <a:pPr algn="ctr"/>
            <a:endParaRPr lang="es-CL" sz="1000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 smtClean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Basics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60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 BASICS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" y="1613647"/>
            <a:ext cx="7868698" cy="43144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2136" y="5880456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Input</a:t>
            </a:r>
          </a:p>
          <a:p>
            <a:r>
              <a:rPr lang="en-US" dirty="0" smtClean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90819" y="5966211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39690" y="4894299"/>
            <a:ext cx="1712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Trebuchet MS"/>
                <a:cs typeface="Trebuchet MS"/>
              </a:rPr>
              <a:t>Data 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representation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343699" y="366292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38403" y="3787618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439223" y="3985657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38654" y="4155986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434990" y="4326315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44529" y="4227705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345019" y="389600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 BASICS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35" y="2683432"/>
            <a:ext cx="1244600" cy="2387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70" y="2241550"/>
            <a:ext cx="1244600" cy="29845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153664">
            <a:off x="6485219" y="2196536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614987" y="3276600"/>
            <a:ext cx="1169043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2282797" y="4902884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X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675589" y="4863616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Y</a:t>
            </a:r>
            <a:endParaRPr lang="en-US" sz="3600" dirty="0">
              <a:latin typeface="LM Roman 10 Italic"/>
              <a:cs typeface="LM Roman 10 Italic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033062" y="3387484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endParaRPr lang="en-US" sz="3600" b="1" dirty="0">
              <a:latin typeface="LM Roman 10 Italic"/>
              <a:cs typeface="LM Roman 10 Italic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3169445" y="3733800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4784750" y="3735726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1857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109" y="2340162"/>
            <a:ext cx="2489200" cy="4699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Group 9"/>
          <p:cNvGrpSpPr/>
          <p:nvPr/>
        </p:nvGrpSpPr>
        <p:grpSpPr>
          <a:xfrm>
            <a:off x="2678776" y="4191000"/>
            <a:ext cx="2999539" cy="2424154"/>
            <a:chOff x="2678776" y="4191000"/>
            <a:chExt cx="2999539" cy="2424154"/>
          </a:xfrm>
        </p:grpSpPr>
        <p:cxnSp>
          <p:nvCxnSpPr>
            <p:cNvPr id="8" name="Straight Arrow Connector 7"/>
            <p:cNvCxnSpPr>
              <a:endCxn id="35" idx="2"/>
            </p:cNvCxnSpPr>
            <p:nvPr/>
          </p:nvCxnSpPr>
          <p:spPr>
            <a:xfrm flipV="1">
              <a:off x="4183630" y="4191000"/>
              <a:ext cx="0" cy="1415056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1230" y="5668048"/>
              <a:ext cx="304800" cy="3556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678776" y="6245822"/>
              <a:ext cx="299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 charset="0"/>
                  <a:ea typeface="Trebuchet MS" charset="0"/>
                  <a:cs typeface="Trebuchet MS" charset="0"/>
                </a:rPr>
                <a:t>parameters (to </a:t>
              </a:r>
              <a:r>
                <a:rPr lang="en-US" smtClean="0">
                  <a:latin typeface="Trebuchet MS" charset="0"/>
                  <a:ea typeface="Trebuchet MS" charset="0"/>
                  <a:cs typeface="Trebuchet MS" charset="0"/>
                </a:rPr>
                <a:t>be learned)</a:t>
              </a:r>
              <a:endParaRPr lang="en-US">
                <a:latin typeface="Trebuchet MS" charset="0"/>
                <a:ea typeface="Trebuchet MS" charset="0"/>
                <a:cs typeface="Trebuchet M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47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 BASICS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Each layer: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35" y="2683432"/>
            <a:ext cx="1244600" cy="2387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70" y="2241550"/>
            <a:ext cx="1244600" cy="29845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153664">
            <a:off x="6485219" y="2196536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614987" y="3276600"/>
            <a:ext cx="1169043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2282797" y="4902884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X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675589" y="4863616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Y</a:t>
            </a:r>
            <a:endParaRPr lang="en-US" sz="3600" dirty="0">
              <a:latin typeface="LM Roman 10 Italic"/>
              <a:cs typeface="LM Roman 10 Italic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033062" y="3387484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endParaRPr lang="en-US" sz="3600" b="1" dirty="0">
              <a:latin typeface="LM Roman 10 Italic"/>
              <a:cs typeface="LM Roman 10 Italic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3169445" y="3733800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4784750" y="3735726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/>
          <p:cNvGrpSpPr/>
          <p:nvPr/>
        </p:nvGrpSpPr>
        <p:grpSpPr>
          <a:xfrm>
            <a:off x="1955505" y="5629815"/>
            <a:ext cx="4499829" cy="190500"/>
            <a:chOff x="1955505" y="5629815"/>
            <a:chExt cx="4499829" cy="190500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3934" y="5629815"/>
              <a:ext cx="1041400" cy="190500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5505" y="5629815"/>
              <a:ext cx="1181100" cy="165100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8109" y="2340162"/>
            <a:ext cx="2489200" cy="4699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5" name="Group 4"/>
          <p:cNvGrpSpPr/>
          <p:nvPr/>
        </p:nvGrpSpPr>
        <p:grpSpPr>
          <a:xfrm>
            <a:off x="1462997" y="6104635"/>
            <a:ext cx="5662556" cy="322998"/>
            <a:chOff x="1462997" y="6104635"/>
            <a:chExt cx="5662556" cy="322998"/>
          </a:xfrm>
        </p:grpSpPr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2997" y="6104635"/>
              <a:ext cx="2163648" cy="30545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02972" y="6139633"/>
              <a:ext cx="2322581" cy="28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637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 BASICS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" y="1613647"/>
            <a:ext cx="7868698" cy="43144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2136" y="5880456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Input</a:t>
            </a:r>
          </a:p>
          <a:p>
            <a:r>
              <a:rPr lang="en-US" dirty="0" smtClean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90819" y="5966211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39690" y="4894299"/>
            <a:ext cx="1712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Trebuchet MS"/>
                <a:cs typeface="Trebuchet MS"/>
              </a:rPr>
              <a:t>Data 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representation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343699" y="366292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38403" y="3787618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439223" y="3985657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38654" y="4155986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434990" y="4326315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44529" y="4227705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345019" y="389600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rc 1"/>
          <p:cNvSpPr/>
          <p:nvPr/>
        </p:nvSpPr>
        <p:spPr>
          <a:xfrm flipH="1">
            <a:off x="960697" y="1613647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73188" y="95703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r>
              <a:rPr lang="en-US" sz="3600" baseline="-25000" dirty="0" smtClean="0">
                <a:latin typeface="LM Roman 10 Italic"/>
                <a:cs typeface="LM Roman 10 Italic"/>
              </a:rPr>
              <a:t>1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19" name="Arc 18"/>
          <p:cNvSpPr/>
          <p:nvPr/>
        </p:nvSpPr>
        <p:spPr>
          <a:xfrm rot="1565847" flipH="1">
            <a:off x="3064277" y="2127287"/>
            <a:ext cx="1037933" cy="540170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421729" y="140238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r>
              <a:rPr lang="en-US" sz="3600" baseline="-25000" dirty="0" smtClean="0">
                <a:latin typeface="LM Roman 10 Italic"/>
                <a:cs typeface="LM Roman 10 Italic"/>
              </a:rPr>
              <a:t>2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21" name="Arc 20"/>
          <p:cNvSpPr/>
          <p:nvPr/>
        </p:nvSpPr>
        <p:spPr>
          <a:xfrm flipH="1">
            <a:off x="4134306" y="2548511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46797" y="189189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r>
              <a:rPr lang="en-US" sz="3600" baseline="-25000" dirty="0" smtClean="0">
                <a:latin typeface="LM Roman 10 Italic"/>
                <a:cs typeface="LM Roman 10 Italic"/>
              </a:rPr>
              <a:t>3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23" name="Arc 22"/>
          <p:cNvSpPr/>
          <p:nvPr/>
        </p:nvSpPr>
        <p:spPr>
          <a:xfrm rot="1496771" flipH="1">
            <a:off x="5929482" y="2702141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92875" y="2038069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r>
              <a:rPr lang="en-US" sz="3600" baseline="-25000" dirty="0" smtClean="0">
                <a:latin typeface="LM Roman 10 Italic"/>
                <a:cs typeface="LM Roman 10 Italic"/>
              </a:rPr>
              <a:t>4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</p:spTree>
    <p:extLst>
      <p:ext uri="{BB962C8B-B14F-4D97-AF65-F5344CB8AC3E}">
        <p14:creationId xmlns:p14="http://schemas.microsoft.com/office/powerpoint/2010/main" val="141361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latin typeface="Trebuchet MS"/>
                <a:cs typeface="Trebuchet MS"/>
              </a:rPr>
              <a:t>Downsampling</a:t>
            </a: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Fully connected and </a:t>
            </a:r>
            <a:r>
              <a:rPr lang="en-US" sz="3200" dirty="0" err="1" smtClean="0">
                <a:latin typeface="Trebuchet MS"/>
                <a:cs typeface="Trebuchet MS"/>
              </a:rPr>
              <a:t>SoftMax</a:t>
            </a:r>
            <a:endParaRPr lang="en-US" sz="32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309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Downsampling</a:t>
            </a: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2559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Convolution layer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21" y="1429593"/>
            <a:ext cx="8173359" cy="4617417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382822" y="5757465"/>
            <a:ext cx="6132278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878284" y="5507246"/>
            <a:ext cx="3069773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0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7496">
            <a:off x="380999" y="1027167"/>
            <a:ext cx="8851900" cy="578339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952501" y="4537989"/>
            <a:ext cx="1216326" cy="17515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952501" y="1304048"/>
            <a:ext cx="0" cy="316409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260600" y="6195107"/>
            <a:ext cx="971550" cy="2256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03761" y="5696864"/>
            <a:ext cx="665239" cy="15581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67161" y="5387010"/>
            <a:ext cx="614439" cy="41145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562927" y="4183685"/>
            <a:ext cx="80433" cy="92286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540500" y="2255164"/>
            <a:ext cx="2146300" cy="4064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155266" y="2373698"/>
            <a:ext cx="198967" cy="171026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1355" y="2598028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M</a:t>
            </a:r>
            <a:endParaRPr lang="en-US" sz="2400" i="1" dirty="0">
              <a:latin typeface="LM Roman 10 Italic"/>
              <a:cs typeface="LM Roman 10 Itali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8541" y="529884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N</a:t>
            </a:r>
            <a:endParaRPr lang="en-US" sz="2400" i="1" dirty="0">
              <a:latin typeface="LM Roman 10 Italic"/>
              <a:cs typeface="LM Roman 10 Ital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4252" y="628953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P</a:t>
            </a:r>
            <a:endParaRPr lang="en-US" sz="2400" i="1" dirty="0">
              <a:latin typeface="LM Roman 10 Italic"/>
              <a:cs typeface="LM Roman 10 Italic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1059" y="563974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n</a:t>
            </a:r>
            <a:endParaRPr lang="en-US" sz="2400" i="1" dirty="0">
              <a:latin typeface="LM Roman 10 Italic"/>
              <a:cs typeface="LM Roman 10 Italic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30282" y="4019611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m</a:t>
            </a:r>
            <a:endParaRPr lang="en-US" sz="2400" i="1" dirty="0">
              <a:latin typeface="LM Roman 10 Italic"/>
              <a:cs typeface="LM Roman 10 Italic"/>
            </a:endParaRPr>
          </a:p>
        </p:txBody>
      </p:sp>
      <p:sp>
        <p:nvSpPr>
          <p:cNvPr id="18" name="TextBox 17"/>
          <p:cNvSpPr txBox="1"/>
          <p:nvPr/>
        </p:nvSpPr>
        <p:spPr>
          <a:xfrm rot="608391">
            <a:off x="7304956" y="2015866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N</a:t>
            </a:r>
            <a:r>
              <a:rPr lang="en-US" sz="2400" dirty="0" smtClean="0">
                <a:latin typeface="LM Roman 10 Italic"/>
                <a:cs typeface="LM Roman 10 Italic"/>
              </a:rPr>
              <a:t>-</a:t>
            </a:r>
            <a:r>
              <a:rPr lang="en-US" sz="2400" i="1" dirty="0" smtClean="0">
                <a:latin typeface="LM Roman 10 Italic"/>
                <a:cs typeface="LM Roman 10 Italic"/>
              </a:rPr>
              <a:t>n</a:t>
            </a:r>
            <a:r>
              <a:rPr lang="en-US" sz="2400" dirty="0" smtClean="0">
                <a:latin typeface="LM Roman 10 Regular"/>
                <a:cs typeface="LM Roman 10 Regular"/>
              </a:rPr>
              <a:t>+1</a:t>
            </a:r>
            <a:endParaRPr lang="en-US" sz="2400" dirty="0">
              <a:latin typeface="LM Roman 10 Regular"/>
              <a:cs typeface="LM Roman 10 Regular"/>
            </a:endParaRPr>
          </a:p>
        </p:txBody>
      </p:sp>
      <p:sp>
        <p:nvSpPr>
          <p:cNvPr id="19" name="TextBox 18"/>
          <p:cNvSpPr txBox="1"/>
          <p:nvPr/>
        </p:nvSpPr>
        <p:spPr>
          <a:xfrm rot="16616645">
            <a:off x="5485415" y="2978950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M</a:t>
            </a:r>
            <a:r>
              <a:rPr lang="en-US" sz="2400" dirty="0" smtClean="0">
                <a:latin typeface="LM Roman 10 Italic"/>
                <a:cs typeface="LM Roman 10 Italic"/>
              </a:rPr>
              <a:t>-</a:t>
            </a:r>
            <a:r>
              <a:rPr lang="en-US" sz="2400" i="1" dirty="0" smtClean="0">
                <a:latin typeface="LM Roman 10 Italic"/>
                <a:cs typeface="LM Roman 10 Italic"/>
              </a:rPr>
              <a:t>m</a:t>
            </a:r>
            <a:r>
              <a:rPr lang="en-US" sz="2400" dirty="0" smtClean="0">
                <a:latin typeface="LM Roman 10 Regular"/>
                <a:cs typeface="LM Roman 10 Regular"/>
              </a:rPr>
              <a:t>+1</a:t>
            </a:r>
            <a:endParaRPr lang="en-US" sz="2400" dirty="0">
              <a:latin typeface="LM Roman 10 Regular"/>
              <a:cs typeface="LM Roman 10 Regular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178050" y="5417464"/>
            <a:ext cx="2997200" cy="4826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17700" y="4814214"/>
            <a:ext cx="2876550" cy="28575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190750" y="5042814"/>
            <a:ext cx="3022600" cy="393701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038350" y="5290464"/>
            <a:ext cx="2927350" cy="4191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051050" y="4915814"/>
            <a:ext cx="2959100" cy="34925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051050" y="4541164"/>
            <a:ext cx="2978150" cy="2413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911350" y="5176164"/>
            <a:ext cx="2857500" cy="3810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197100" y="4642764"/>
            <a:ext cx="3067050" cy="2921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917700" y="4433214"/>
            <a:ext cx="2921000" cy="20955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660650" y="4484014"/>
            <a:ext cx="3232150" cy="1422400"/>
            <a:chOff x="2603500" y="4241800"/>
            <a:chExt cx="3352800" cy="1466850"/>
          </a:xfrm>
        </p:grpSpPr>
        <p:cxnSp>
          <p:nvCxnSpPr>
            <p:cNvPr id="30" name="Straight Connector 29"/>
            <p:cNvCxnSpPr/>
            <p:nvPr/>
          </p:nvCxnSpPr>
          <p:spPr>
            <a:xfrm flipV="1">
              <a:off x="2870200" y="5226050"/>
              <a:ext cx="2997200" cy="4826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2609850" y="4622800"/>
              <a:ext cx="2876550" cy="28575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2882900" y="4851400"/>
              <a:ext cx="3022600" cy="393701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2730500" y="5099050"/>
              <a:ext cx="2927350" cy="4191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2743200" y="4724400"/>
              <a:ext cx="2959100" cy="34925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743200" y="4349750"/>
              <a:ext cx="2978150" cy="2413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2603500" y="4984750"/>
              <a:ext cx="2857500" cy="3810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889250" y="4451350"/>
              <a:ext cx="3067050" cy="2921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2609850" y="4241800"/>
              <a:ext cx="2921000" cy="20955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Summing Junction 38"/>
          <p:cNvSpPr/>
          <p:nvPr/>
        </p:nvSpPr>
        <p:spPr>
          <a:xfrm>
            <a:off x="3695700" y="44586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mming Junction 39"/>
          <p:cNvSpPr/>
          <p:nvPr/>
        </p:nvSpPr>
        <p:spPr>
          <a:xfrm>
            <a:off x="3848100" y="4595139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mming Junction 40"/>
          <p:cNvSpPr/>
          <p:nvPr/>
        </p:nvSpPr>
        <p:spPr>
          <a:xfrm>
            <a:off x="4000500" y="471896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mming Junction 41"/>
          <p:cNvSpPr/>
          <p:nvPr/>
        </p:nvSpPr>
        <p:spPr>
          <a:xfrm>
            <a:off x="3670300" y="48777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mming Junction 42"/>
          <p:cNvSpPr/>
          <p:nvPr/>
        </p:nvSpPr>
        <p:spPr>
          <a:xfrm>
            <a:off x="3822700" y="50047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mming Junction 43"/>
          <p:cNvSpPr/>
          <p:nvPr/>
        </p:nvSpPr>
        <p:spPr>
          <a:xfrm>
            <a:off x="3975100" y="51571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mming Junction 44"/>
          <p:cNvSpPr/>
          <p:nvPr/>
        </p:nvSpPr>
        <p:spPr>
          <a:xfrm>
            <a:off x="3670300" y="52714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mming Junction 45"/>
          <p:cNvSpPr/>
          <p:nvPr/>
        </p:nvSpPr>
        <p:spPr>
          <a:xfrm>
            <a:off x="3822700" y="54111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mming Junction 46"/>
          <p:cNvSpPr/>
          <p:nvPr/>
        </p:nvSpPr>
        <p:spPr>
          <a:xfrm>
            <a:off x="3975100" y="55635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umming Junction 47"/>
          <p:cNvSpPr/>
          <p:nvPr/>
        </p:nvSpPr>
        <p:spPr>
          <a:xfrm>
            <a:off x="4260850" y="45221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mming Junction 48"/>
          <p:cNvSpPr/>
          <p:nvPr/>
        </p:nvSpPr>
        <p:spPr>
          <a:xfrm>
            <a:off x="4413250" y="4645939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mming Junction 49"/>
          <p:cNvSpPr/>
          <p:nvPr/>
        </p:nvSpPr>
        <p:spPr>
          <a:xfrm>
            <a:off x="4565650" y="476976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mming Junction 50"/>
          <p:cNvSpPr/>
          <p:nvPr/>
        </p:nvSpPr>
        <p:spPr>
          <a:xfrm>
            <a:off x="4235450" y="492216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mming Junction 51"/>
          <p:cNvSpPr/>
          <p:nvPr/>
        </p:nvSpPr>
        <p:spPr>
          <a:xfrm>
            <a:off x="4387850" y="50555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mming Junction 52"/>
          <p:cNvSpPr/>
          <p:nvPr/>
        </p:nvSpPr>
        <p:spPr>
          <a:xfrm>
            <a:off x="4540250" y="51952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mming Junction 53"/>
          <p:cNvSpPr/>
          <p:nvPr/>
        </p:nvSpPr>
        <p:spPr>
          <a:xfrm>
            <a:off x="4235450" y="5312689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mming Junction 54"/>
          <p:cNvSpPr/>
          <p:nvPr/>
        </p:nvSpPr>
        <p:spPr>
          <a:xfrm>
            <a:off x="4387850" y="54365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mming Junction 55"/>
          <p:cNvSpPr/>
          <p:nvPr/>
        </p:nvSpPr>
        <p:spPr>
          <a:xfrm>
            <a:off x="4540250" y="55889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/>
          <p:cNvCxnSpPr>
            <a:endCxn id="45" idx="1"/>
          </p:cNvCxnSpPr>
          <p:nvPr/>
        </p:nvCxnSpPr>
        <p:spPr>
          <a:xfrm>
            <a:off x="2743200" y="6306464"/>
            <a:ext cx="1191052" cy="213901"/>
          </a:xfrm>
          <a:prstGeom prst="bentConnector3">
            <a:avLst>
              <a:gd name="adj1" fmla="val -725"/>
            </a:avLst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endCxn id="45" idx="3"/>
          </p:cNvCxnSpPr>
          <p:nvPr/>
        </p:nvCxnSpPr>
        <p:spPr>
          <a:xfrm rot="10800000" flipV="1">
            <a:off x="4306470" y="5773063"/>
            <a:ext cx="1345030" cy="747302"/>
          </a:xfrm>
          <a:prstGeom prst="bentConnector3">
            <a:avLst>
              <a:gd name="adj1" fmla="val -988"/>
            </a:avLst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r 58"/>
          <p:cNvSpPr/>
          <p:nvPr/>
        </p:nvSpPr>
        <p:spPr>
          <a:xfrm>
            <a:off x="6934201" y="4722139"/>
            <a:ext cx="120650" cy="123825"/>
          </a:xfrm>
          <a:prstGeom prst="flowChartOr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5668433" y="4591964"/>
            <a:ext cx="1265768" cy="192088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892800" y="4693564"/>
            <a:ext cx="1041401" cy="90488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5889625" y="4784052"/>
            <a:ext cx="1044576" cy="17462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664200" y="4784052"/>
            <a:ext cx="1270001" cy="163512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5842000" y="4784052"/>
            <a:ext cx="1092201" cy="404814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641975" y="4784052"/>
            <a:ext cx="1292226" cy="284164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5422900" y="4784052"/>
            <a:ext cx="1511301" cy="421745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604933" y="4784052"/>
            <a:ext cx="1329268" cy="536045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5808133" y="4784052"/>
            <a:ext cx="1126068" cy="658812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054851" y="4784052"/>
            <a:ext cx="1092199" cy="30162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838700" y="4435331"/>
            <a:ext cx="2095501" cy="348721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024967" y="4541164"/>
            <a:ext cx="1909234" cy="242888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266267" y="4638531"/>
            <a:ext cx="1667934" cy="145521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4792133" y="4784052"/>
            <a:ext cx="2142068" cy="23812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5008033" y="4784052"/>
            <a:ext cx="1926168" cy="133879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5215467" y="4784052"/>
            <a:ext cx="1718734" cy="260879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4965700" y="4784052"/>
            <a:ext cx="1968501" cy="497945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4766733" y="4784052"/>
            <a:ext cx="2167468" cy="400579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5168900" y="4784052"/>
            <a:ext cx="1765301" cy="633412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590800" y="1035964"/>
            <a:ext cx="85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LM Roman 10 Regular"/>
                <a:cs typeface="LM Roman 10 Regular"/>
              </a:rPr>
              <a:t>X</a:t>
            </a:r>
            <a:endParaRPr lang="en-US" sz="2800" b="1" dirty="0">
              <a:latin typeface="LM Roman 10 Regular"/>
              <a:cs typeface="LM Roman 10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Convolution layer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870" y="5319039"/>
            <a:ext cx="355600" cy="2667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76" y="3573242"/>
            <a:ext cx="304800" cy="2667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014" y="5297719"/>
            <a:ext cx="203200" cy="279400"/>
          </a:xfrm>
          <a:prstGeom prst="rect">
            <a:avLst/>
          </a:prstGeom>
        </p:spPr>
      </p:pic>
      <p:cxnSp>
        <p:nvCxnSpPr>
          <p:cNvPr id="84" name="Straight Arrow Connector 83"/>
          <p:cNvCxnSpPr/>
          <p:nvPr/>
        </p:nvCxnSpPr>
        <p:spPr>
          <a:xfrm flipH="1" flipV="1">
            <a:off x="6999517" y="4883156"/>
            <a:ext cx="0" cy="339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Group 87"/>
          <p:cNvGrpSpPr/>
          <p:nvPr/>
        </p:nvGrpSpPr>
        <p:grpSpPr>
          <a:xfrm>
            <a:off x="5181600" y="3605900"/>
            <a:ext cx="3389087" cy="2814709"/>
            <a:chOff x="5181600" y="3605900"/>
            <a:chExt cx="3389087" cy="2814709"/>
          </a:xfrm>
        </p:grpSpPr>
        <p:sp>
          <p:nvSpPr>
            <p:cNvPr id="2" name="Oval 1"/>
            <p:cNvSpPr/>
            <p:nvPr/>
          </p:nvSpPr>
          <p:spPr>
            <a:xfrm>
              <a:off x="5181600" y="3605900"/>
              <a:ext cx="241300" cy="2667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983187" y="5342180"/>
              <a:ext cx="241300" cy="2667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8245924" y="5380277"/>
              <a:ext cx="241300" cy="2667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4487" y="6113705"/>
              <a:ext cx="1346200" cy="215900"/>
            </a:xfrm>
            <a:prstGeom prst="rect">
              <a:avLst/>
            </a:prstGeom>
          </p:spPr>
        </p:pic>
        <p:sp>
          <p:nvSpPr>
            <p:cNvPr id="87" name="Rectangle 86"/>
            <p:cNvSpPr/>
            <p:nvPr/>
          </p:nvSpPr>
          <p:spPr>
            <a:xfrm>
              <a:off x="6471461" y="6051277"/>
              <a:ext cx="4828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>
                  <a:latin typeface="Trebuchet MS"/>
                  <a:cs typeface="Trebuchet MS"/>
                </a:rPr>
                <a:t>for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749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Downsampling</a:t>
            </a: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5369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Motivation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47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413000"/>
            <a:ext cx="78613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37030" y="1455059"/>
            <a:ext cx="6641915" cy="1188720"/>
            <a:chOff x="537030" y="1455059"/>
            <a:chExt cx="6641915" cy="1188720"/>
          </a:xfrm>
        </p:grpSpPr>
        <p:grpSp>
          <p:nvGrpSpPr>
            <p:cNvPr id="11" name="Group 10"/>
            <p:cNvGrpSpPr/>
            <p:nvPr/>
          </p:nvGrpSpPr>
          <p:grpSpPr>
            <a:xfrm>
              <a:off x="537030" y="1455059"/>
              <a:ext cx="6641915" cy="1188720"/>
              <a:chOff x="537030" y="1455059"/>
              <a:chExt cx="6641915" cy="118872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537030" y="1455059"/>
                <a:ext cx="1188720" cy="1188720"/>
              </a:xfrm>
              <a:prstGeom prst="rect">
                <a:avLst/>
              </a:prstGeom>
              <a:solidFill>
                <a:schemeClr val="bg1">
                  <a:alpha val="61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787060" y="1845312"/>
                <a:ext cx="391885" cy="408214"/>
              </a:xfrm>
              <a:prstGeom prst="rect">
                <a:avLst/>
              </a:prstGeom>
              <a:solidFill>
                <a:srgbClr val="4A91A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Arrow Connector 8"/>
              <p:cNvCxnSpPr>
                <a:stCxn id="6" idx="3"/>
              </p:cNvCxnSpPr>
              <p:nvPr/>
            </p:nvCxnSpPr>
            <p:spPr>
              <a:xfrm>
                <a:off x="1725750" y="2049419"/>
                <a:ext cx="5061310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 11"/>
            <p:cNvSpPr/>
            <p:nvPr/>
          </p:nvSpPr>
          <p:spPr>
            <a:xfrm>
              <a:off x="5897636" y="1721068"/>
              <a:ext cx="6142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>
                  <a:latin typeface="Trebuchet MS"/>
                  <a:cs typeface="Trebuchet MS"/>
                </a:rPr>
                <a:t>max</a:t>
              </a:r>
              <a:endParaRPr lang="en-US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6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87060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729023" y="1455059"/>
            <a:ext cx="5858137" cy="1188720"/>
            <a:chOff x="537030" y="1455059"/>
            <a:chExt cx="5858137" cy="1188720"/>
          </a:xfrm>
        </p:grpSpPr>
        <p:sp>
          <p:nvSpPr>
            <p:cNvPr id="6" name="Rectangle 5"/>
            <p:cNvSpPr/>
            <p:nvPr/>
          </p:nvSpPr>
          <p:spPr>
            <a:xfrm>
              <a:off x="537030" y="1455059"/>
              <a:ext cx="1188720" cy="118872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03282" y="1845312"/>
              <a:ext cx="391885" cy="408214"/>
            </a:xfrm>
            <a:prstGeom prst="rect">
              <a:avLst/>
            </a:prstGeom>
            <a:solidFill>
              <a:srgbClr val="4A91A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>
              <a:off x="1725750" y="2049419"/>
              <a:ext cx="4277532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705643" y="1721068"/>
              <a:ext cx="6142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>
                  <a:latin typeface="Trebuchet MS"/>
                  <a:cs typeface="Trebuchet MS"/>
                </a:rPr>
                <a:t>max</a:t>
              </a:r>
              <a:endParaRPr lang="en-US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5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87060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04689" y="1455059"/>
            <a:ext cx="1188720" cy="118872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95275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3"/>
            <a:endCxn id="11" idx="1"/>
          </p:cNvCxnSpPr>
          <p:nvPr/>
        </p:nvCxnSpPr>
        <p:spPr>
          <a:xfrm>
            <a:off x="4093409" y="2049419"/>
            <a:ext cx="3515525" cy="544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97636" y="1721068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rebuchet MS"/>
                <a:cs typeface="Trebuchet MS"/>
              </a:rPr>
              <a:t>max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08934" y="185075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4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87060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95275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97636" y="1721068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rebuchet MS"/>
                <a:cs typeface="Trebuchet MS"/>
              </a:rPr>
              <a:t>max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08934" y="185075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022592" y="1851731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80344" y="1455059"/>
            <a:ext cx="1188720" cy="118872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3"/>
            <a:endCxn id="13" idx="1"/>
          </p:cNvCxnSpPr>
          <p:nvPr/>
        </p:nvCxnSpPr>
        <p:spPr>
          <a:xfrm>
            <a:off x="5269064" y="2049419"/>
            <a:ext cx="2753528" cy="641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5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97636" y="1721068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rebuchet MS"/>
                <a:cs typeface="Trebuchet MS"/>
              </a:rPr>
              <a:t>max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80344" y="1455059"/>
            <a:ext cx="1188720" cy="118872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60" y="1859882"/>
            <a:ext cx="1625600" cy="16002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975098" y="2267074"/>
            <a:ext cx="3069773" cy="12112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3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59259E-6 C -0.21562 0.0382 -0.43142 0.07685 -0.425 0.11621 C -0.41858 0.15556 0.03524 0.18635 0.03854 0.23611 C 0.04202 0.28565 -0.39809 0.36713 -0.40451 0.41412 C -0.41094 0.46135 -1.11111E-6 0.51922 -1.11111E-6 0.51991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40" y="259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Downsampling</a:t>
            </a: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6782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 smtClean="0">
                <a:latin typeface="Trebuchet MS"/>
                <a:cs typeface="Trebuchet MS"/>
              </a:rPr>
              <a:t>ReLU</a:t>
            </a:r>
            <a:r>
              <a:rPr lang="en-US" sz="3200" smtClean="0">
                <a:latin typeface="Trebuchet MS"/>
                <a:cs typeface="Trebuchet MS"/>
              </a:rPr>
              <a:t>)</a:t>
            </a:r>
            <a:endParaRPr lang="en-US" sz="3200" dirty="0" smtClean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51100"/>
            <a:ext cx="77724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 smtClean="0">
                <a:latin typeface="Trebuchet MS"/>
                <a:cs typeface="Trebuchet MS"/>
              </a:rPr>
              <a:t>ReLU</a:t>
            </a:r>
            <a:r>
              <a:rPr lang="en-US" sz="3200" smtClean="0">
                <a:latin typeface="Trebuchet MS"/>
                <a:cs typeface="Trebuchet MS"/>
              </a:rPr>
              <a:t>)</a:t>
            </a:r>
            <a:endParaRPr lang="en-US" sz="3200" dirty="0" smtClean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75" y="2168012"/>
            <a:ext cx="2956151" cy="2971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92" y="2168012"/>
            <a:ext cx="2956151" cy="2971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60" y="5139520"/>
            <a:ext cx="342900" cy="26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692" y="5139520"/>
            <a:ext cx="355600" cy="266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002986" y="2330245"/>
            <a:ext cx="3749040" cy="0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243" y="5855797"/>
            <a:ext cx="3416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0.00093 C 0.14306 0.01274 0.28368 0.02454 0.28351 0.0375 C 0.28316 0.0507 0.00035 0.06667 0.0007 0.07894 C 0.00105 0.09121 0.2849 0.09723 0.28507 0.11112 C 0.28542 0.125 0.0033 0.14862 0.00243 0.16158 C 0.00157 0.17477 0.28108 0.17593 0.28004 0.18936 C 0.27882 0.20278 -0.00364 0.22917 -0.00451 0.24213 C -0.00538 0.2551 0.27605 0.2551 0.27483 0.26737 C 0.27361 0.27963 -0.01198 0.30487 -0.01128 0.31575 C -0.01076 0.32639 0.27691 0.32362 0.2783 0.33172 C 0.27969 0.33982 -0.00382 0.3551 -0.00277 0.36389 C -0.00156 0.37269 0.28507 0.38473 0.28507 0.38496 " pathEditMode="relative" rAng="0" ptsTypes="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38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latin typeface="Trebuchet MS"/>
                <a:cs typeface="Trebuchet MS"/>
              </a:rPr>
              <a:t>Downsampling</a:t>
            </a: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8775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315331" y="1599327"/>
            <a:ext cx="3414693" cy="18713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685069" y="367655"/>
            <a:ext cx="2523059" cy="33590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601524" y="4528834"/>
            <a:ext cx="8020320" cy="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21522" y="14558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73922" y="16082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26322" y="17606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78722" y="19130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9488" y="23101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1888" y="24625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44288" y="26149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96688" y="27673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059245" y="25107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11645" y="26631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64045" y="28155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16445" y="29679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10621" y="518057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Images of different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known classes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21647" y="1790133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Class 1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4290" y="3262745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Class 2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54802" y="3363014"/>
            <a:ext cx="8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Class n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458763" y="2072223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98518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852709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5" idx="3"/>
            <a:endCxn id="26" idx="1"/>
          </p:cNvCxnSpPr>
          <p:nvPr/>
        </p:nvCxnSpPr>
        <p:spPr>
          <a:xfrm>
            <a:off x="4845610" y="2523435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3"/>
            <a:endCxn id="27" idx="1"/>
          </p:cNvCxnSpPr>
          <p:nvPr/>
        </p:nvCxnSpPr>
        <p:spPr>
          <a:xfrm>
            <a:off x="6585365" y="2525427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ight Arrow 32"/>
          <p:cNvSpPr/>
          <p:nvPr/>
        </p:nvSpPr>
        <p:spPr>
          <a:xfrm>
            <a:off x="2940784" y="2389742"/>
            <a:ext cx="517979" cy="30080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02470" y="4115042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Stage 1:   </a:t>
            </a:r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TRAINING</a:t>
            </a:r>
            <a:r>
              <a:rPr lang="en-US" dirty="0" smtClean="0">
                <a:latin typeface="Trebuchet MS"/>
                <a:cs typeface="Trebuchet MS"/>
              </a:rPr>
              <a:t>                   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4489" y="4584970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Stage 2:   </a:t>
            </a:r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TESTING</a:t>
            </a:r>
            <a:r>
              <a:rPr lang="en-US" dirty="0" smtClean="0">
                <a:latin typeface="Trebuchet MS"/>
                <a:cs typeface="Trebuchet MS"/>
              </a:rPr>
              <a:t>                  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52136" y="5493427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462801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116992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endCxn id="39" idx="1"/>
          </p:cNvCxnSpPr>
          <p:nvPr/>
        </p:nvCxnSpPr>
        <p:spPr>
          <a:xfrm>
            <a:off x="3109893" y="5650571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4849648" y="5652563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7" idx="2"/>
            <a:endCxn id="40" idx="0"/>
          </p:cNvCxnSpPr>
          <p:nvPr/>
        </p:nvCxnSpPr>
        <p:spPr>
          <a:xfrm rot="5400000">
            <a:off x="5565919" y="3221136"/>
            <a:ext cx="2224713" cy="1735717"/>
          </a:xfrm>
          <a:prstGeom prst="bentConnector3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520548" y="5652563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920491" y="5470673"/>
            <a:ext cx="2035533" cy="37836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Output:             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8107" y="5455956"/>
            <a:ext cx="2491660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rebuchet MS"/>
                <a:cs typeface="Trebuchet MS"/>
              </a:rPr>
              <a:t>Input</a:t>
            </a:r>
            <a:r>
              <a:rPr lang="en-US" sz="2400" dirty="0" err="1" smtClean="0">
                <a:solidFill>
                  <a:schemeClr val="bg1"/>
                </a:solidFill>
                <a:latin typeface="Trebuchet MS"/>
                <a:cs typeface="Trebuchet MS"/>
              </a:rPr>
              <a:t>A</a:t>
            </a:r>
            <a:r>
              <a:rPr lang="en-US" dirty="0" smtClean="0">
                <a:latin typeface="Trebuchet MS"/>
                <a:cs typeface="Trebuchet MS"/>
              </a:rPr>
              <a:t>: </a:t>
            </a:r>
            <a:r>
              <a:rPr lang="en-US" dirty="0" smtClean="0">
                <a:solidFill>
                  <a:srgbClr val="FF0000"/>
                </a:solidFill>
                <a:latin typeface="Trebuchet MS"/>
                <a:cs typeface="Trebuchet MS"/>
              </a:rPr>
              <a:t>Test Image</a:t>
            </a:r>
            <a:r>
              <a:rPr lang="en-US" dirty="0" smtClean="0">
                <a:latin typeface="Trebuchet MS"/>
                <a:cs typeface="Trebuchet MS"/>
              </a:rPr>
              <a:t>             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75726" y="2172492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 Feature             Feature           Design of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Extraction         Selection          Classifier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838540" y="5466667"/>
            <a:ext cx="71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Class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489042" y="5299545"/>
            <a:ext cx="13388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Trebuchet MS"/>
                <a:cs typeface="Trebuchet MS"/>
              </a:rPr>
              <a:t> Extraction of </a:t>
            </a:r>
          </a:p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Trebuchet MS"/>
                <a:cs typeface="Trebuchet MS"/>
              </a:rPr>
              <a:t>selected </a:t>
            </a:r>
          </a:p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Trebuchet MS"/>
                <a:cs typeface="Trebuchet MS"/>
              </a:rPr>
              <a:t>features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5169130" y="5502086"/>
            <a:ext cx="1291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Trebuchet MS"/>
                <a:cs typeface="Trebuchet MS"/>
              </a:rPr>
              <a:t>Classification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4216908" y="1182578"/>
            <a:ext cx="174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Representation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226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43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</a:t>
            </a:r>
            <a:r>
              <a:rPr lang="en-US" sz="3200" dirty="0" err="1" smtClean="0">
                <a:latin typeface="Trebuchet MS"/>
                <a:cs typeface="Trebuchet MS"/>
              </a:rPr>
              <a:t>Downsampling</a:t>
            </a:r>
            <a:endParaRPr lang="en-US" sz="3200" dirty="0" smtClean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88569"/>
            <a:ext cx="7772400" cy="16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1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43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</a:t>
            </a:r>
            <a:r>
              <a:rPr lang="en-US" sz="3200" dirty="0" err="1" smtClean="0">
                <a:latin typeface="Trebuchet MS"/>
                <a:cs typeface="Trebuchet MS"/>
              </a:rPr>
              <a:t>Downsampling</a:t>
            </a:r>
            <a:endParaRPr lang="en-US" sz="3200" dirty="0" smtClean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75" y="2168012"/>
            <a:ext cx="2956151" cy="2971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60" y="5139520"/>
            <a:ext cx="342900" cy="2667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730749" y="2066428"/>
            <a:ext cx="3180851" cy="3108949"/>
            <a:chOff x="768849" y="1807394"/>
            <a:chExt cx="3143343" cy="3143335"/>
          </a:xfrm>
        </p:grpSpPr>
        <p:grpSp>
          <p:nvGrpSpPr>
            <p:cNvPr id="3" name="Group 2"/>
            <p:cNvGrpSpPr/>
            <p:nvPr/>
          </p:nvGrpSpPr>
          <p:grpSpPr>
            <a:xfrm>
              <a:off x="768849" y="2204831"/>
              <a:ext cx="3143343" cy="2714317"/>
              <a:chOff x="768849" y="2189065"/>
              <a:chExt cx="3143343" cy="2714317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768863" y="2189065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79369" y="2669621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74109" y="3153099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68849" y="3633650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42419" y="4127046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89863" y="4613457"/>
                <a:ext cx="3069773" cy="289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rot="5400000">
              <a:off x="913827" y="2025934"/>
              <a:ext cx="3143335" cy="2706255"/>
              <a:chOff x="486362" y="2100387"/>
              <a:chExt cx="3143335" cy="270625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86373" y="2100387"/>
                <a:ext cx="3069773" cy="3301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96883" y="2669620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91623" y="3153090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86362" y="3620807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59924" y="4088525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07370" y="4562665"/>
                <a:ext cx="3069773" cy="2439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1002986" y="2103329"/>
            <a:ext cx="6693213" cy="4275049"/>
            <a:chOff x="1002986" y="2103329"/>
            <a:chExt cx="6693213" cy="427504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692" y="2168012"/>
              <a:ext cx="2956151" cy="297150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 rot="5400000">
              <a:off x="5360818" y="2804139"/>
              <a:ext cx="3036192" cy="1634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rot="5400000">
              <a:off x="4608753" y="3647798"/>
              <a:ext cx="1463040" cy="1463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7692" y="5139520"/>
              <a:ext cx="355600" cy="2667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1871" y="6060878"/>
              <a:ext cx="2552700" cy="317500"/>
            </a:xfrm>
            <a:prstGeom prst="rect">
              <a:avLst/>
            </a:prstGeom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1002986" y="2330245"/>
              <a:ext cx="3749040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3390900" y="3530600"/>
              <a:ext cx="2514600" cy="1219201"/>
            </a:xfrm>
            <a:prstGeom prst="straightConnector1">
              <a:avLst/>
            </a:prstGeom>
            <a:ln>
              <a:solidFill>
                <a:srgbClr val="C00000"/>
              </a:solidFill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663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Downsampling</a:t>
            </a: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Fully connected and </a:t>
            </a:r>
            <a:r>
              <a:rPr lang="en-US" sz="3200" dirty="0" err="1" smtClean="0">
                <a:latin typeface="Trebuchet MS"/>
                <a:cs typeface="Trebuchet MS"/>
              </a:rPr>
              <a:t>SoftMax</a:t>
            </a:r>
            <a:endParaRPr lang="en-US" sz="32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6440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28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Fully Connected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70" y="2241550"/>
            <a:ext cx="1244600" cy="29845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5024">
            <a:off x="4608084" y="2931899"/>
            <a:ext cx="2082800" cy="17780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 rot="20764637">
            <a:off x="6694931" y="2019763"/>
            <a:ext cx="814090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3048000" y="3048000"/>
            <a:ext cx="1861051" cy="27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048000" y="3416300"/>
            <a:ext cx="2013451" cy="63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3048000" y="3667634"/>
            <a:ext cx="2143401" cy="153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048000" y="3820899"/>
            <a:ext cx="2365934" cy="357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3048000" y="3997064"/>
            <a:ext cx="2622521" cy="5241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612775" y="5071206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latin typeface="Trebuchet MS"/>
                <a:cs typeface="Trebuchet MS"/>
              </a:rPr>
              <a:t>one to one</a:t>
            </a:r>
            <a:endParaRPr lang="en-US" sz="32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0422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763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</a:t>
            </a:r>
            <a:r>
              <a:rPr lang="en-US" sz="3200" dirty="0" err="1" smtClean="0">
                <a:latin typeface="Trebuchet MS"/>
                <a:cs typeface="Trebuchet MS"/>
              </a:rPr>
              <a:t>SoftMax</a:t>
            </a:r>
            <a:endParaRPr lang="en-US" sz="3200" dirty="0" smtClean="0">
              <a:latin typeface="Trebuchet MS"/>
              <a:cs typeface="Trebuchet MS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70" y="2241550"/>
            <a:ext cx="1244600" cy="29845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5024">
            <a:off x="4608084" y="2931899"/>
            <a:ext cx="2082800" cy="17780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 rot="20764637">
            <a:off x="6694931" y="2019763"/>
            <a:ext cx="814090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6573646" y="4135306"/>
            <a:ext cx="206636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6581184" y="3909808"/>
            <a:ext cx="16459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193680" y="3651594"/>
            <a:ext cx="16459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5541022" y="3238410"/>
            <a:ext cx="13716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5833122" y="3403510"/>
            <a:ext cx="13716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198" y="5101996"/>
            <a:ext cx="1892300" cy="787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3048000" y="3048000"/>
            <a:ext cx="1861051" cy="27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048000" y="3416300"/>
            <a:ext cx="2013451" cy="63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048000" y="3667634"/>
            <a:ext cx="2143401" cy="153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048000" y="3820899"/>
            <a:ext cx="2365934" cy="357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048000" y="3997064"/>
            <a:ext cx="2622521" cy="5241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3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Training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42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770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Training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2002260"/>
            <a:ext cx="5740400" cy="356972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7086600" y="3628370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47" y="1574799"/>
            <a:ext cx="1521055" cy="1748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47" y="3866351"/>
            <a:ext cx="1705630" cy="17056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3647" y="120546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2847" y="35765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cats</a:t>
            </a:r>
            <a:endParaRPr lang="en-US" dirty="0"/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866351"/>
            <a:ext cx="502920" cy="50292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247370"/>
            <a:ext cx="502920" cy="502920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11" idx="0"/>
            <a:endCxn id="2" idx="0"/>
          </p:cNvCxnSpPr>
          <p:nvPr/>
        </p:nvCxnSpPr>
        <p:spPr>
          <a:xfrm rot="16200000" flipV="1">
            <a:off x="5512677" y="705983"/>
            <a:ext cx="1245110" cy="3837663"/>
          </a:xfrm>
          <a:prstGeom prst="bentConnector3">
            <a:avLst>
              <a:gd name="adj1" fmla="val 11836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53047" y="138387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errors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96947" y="583103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Back-propagation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23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Example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36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2888" y="4138048"/>
            <a:ext cx="709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Mery, D.; and </a:t>
            </a:r>
            <a:r>
              <a:rPr lang="en-US" dirty="0" err="1"/>
              <a:t>Arteta</a:t>
            </a:r>
            <a:r>
              <a:rPr lang="en-US" dirty="0"/>
              <a:t>, C. Automatic Defect Recognition in X-ray Testing using Computer Vision. In 2017 IEEE Winter Conference on Applications of Computer Vision (WACV2017), 2017</a:t>
            </a:r>
            <a:r>
              <a:rPr lang="en-US" dirty="0" smtClean="0"/>
              <a:t>. [ </a:t>
            </a:r>
            <a:r>
              <a:rPr lang="en-US" dirty="0" smtClean="0">
                <a:hlinkClick r:id="rId2"/>
              </a:rPr>
              <a:t>PDF</a:t>
            </a:r>
            <a:r>
              <a:rPr lang="en-US" dirty="0" smtClean="0"/>
              <a:t> ]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513"/>
            <a:ext cx="9144000" cy="2603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3780" y="5951349"/>
            <a:ext cx="450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PPT &gt; PAT04_CNN_Example_WACV.pptx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State of the Art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18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22" y="2492191"/>
            <a:ext cx="6235700" cy="32004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28600">
              <a:schemeClr val="tx2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8798050" cy="6986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Cat experiments in the 60’s: Hubel &amp; Wiesel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	</a:t>
            </a:r>
            <a:r>
              <a:rPr lang="en-US" sz="3200" dirty="0">
                <a:latin typeface="Trebuchet MS"/>
                <a:cs typeface="Trebuchet MS"/>
              </a:rPr>
              <a:t> </a:t>
            </a:r>
            <a:r>
              <a:rPr lang="en-US" sz="3200" dirty="0" smtClean="0">
                <a:latin typeface="Trebuchet MS"/>
                <a:cs typeface="Trebuchet MS"/>
              </a:rPr>
              <a:t>   [ </a:t>
            </a:r>
            <a:r>
              <a:rPr lang="en-US" sz="3200" dirty="0" smtClean="0">
                <a:latin typeface="Trebuchet MS"/>
                <a:cs typeface="Trebuchet MS"/>
                <a:hlinkClick r:id="rId3"/>
              </a:rPr>
              <a:t>Video 1</a:t>
            </a:r>
            <a:r>
              <a:rPr lang="en-US" sz="3200" dirty="0" smtClean="0">
                <a:latin typeface="Trebuchet MS"/>
                <a:cs typeface="Trebuchet MS"/>
              </a:rPr>
              <a:t> ] [ </a:t>
            </a:r>
            <a:r>
              <a:rPr lang="en-US" sz="3200" dirty="0" smtClean="0">
                <a:latin typeface="Trebuchet MS"/>
                <a:cs typeface="Trebuchet MS"/>
                <a:hlinkClick r:id="rId4"/>
              </a:rPr>
              <a:t>Video 2</a:t>
            </a:r>
            <a:r>
              <a:rPr lang="en-US" sz="3200" dirty="0" smtClean="0">
                <a:latin typeface="Trebuchet MS"/>
                <a:cs typeface="Trebuchet MS"/>
              </a:rPr>
              <a:t> ] [ </a:t>
            </a:r>
            <a:r>
              <a:rPr lang="en-US" sz="3200" dirty="0" smtClean="0">
                <a:latin typeface="Trebuchet MS"/>
                <a:cs typeface="Trebuchet MS"/>
                <a:hlinkClick r:id="rId5"/>
              </a:rPr>
              <a:t>Paper</a:t>
            </a:r>
            <a:r>
              <a:rPr lang="en-US" sz="3200" dirty="0" smtClean="0">
                <a:latin typeface="Trebuchet MS"/>
                <a:cs typeface="Trebuchet MS"/>
              </a:rPr>
              <a:t> ]</a:t>
            </a:r>
          </a:p>
          <a:p>
            <a:endParaRPr lang="en-US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2167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041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Digits recognition [ </a:t>
            </a:r>
            <a:r>
              <a:rPr lang="en-US" sz="3200" dirty="0" err="1" smtClean="0">
                <a:latin typeface="Trebuchet MS"/>
                <a:cs typeface="Trebuchet MS"/>
              </a:rPr>
              <a:t>LeNet</a:t>
            </a:r>
            <a:r>
              <a:rPr lang="en-US" sz="3200" dirty="0" smtClean="0">
                <a:latin typeface="Trebuchet MS"/>
                <a:cs typeface="Trebuchet MS"/>
              </a:rPr>
              <a:t>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Y. </a:t>
            </a:r>
            <a:r>
              <a:rPr lang="en-US" sz="1400" dirty="0" err="1"/>
              <a:t>LeCun</a:t>
            </a:r>
            <a:r>
              <a:rPr lang="en-US" sz="1400" dirty="0"/>
              <a:t>, L. </a:t>
            </a:r>
            <a:r>
              <a:rPr lang="en-US" sz="1400" dirty="0" err="1"/>
              <a:t>Bottou</a:t>
            </a:r>
            <a:r>
              <a:rPr lang="en-US" sz="1400" dirty="0"/>
              <a:t>, Y. </a:t>
            </a:r>
            <a:r>
              <a:rPr lang="en-US" sz="1400" dirty="0" err="1"/>
              <a:t>Bengio</a:t>
            </a:r>
            <a:r>
              <a:rPr lang="en-US" sz="1400" dirty="0"/>
              <a:t>, and P. </a:t>
            </a:r>
            <a:r>
              <a:rPr lang="en-US" sz="1400" dirty="0" err="1"/>
              <a:t>Haffner</a:t>
            </a:r>
            <a:r>
              <a:rPr lang="en-US" sz="1400" dirty="0"/>
              <a:t>, “Gradient-based learning applied to document recognition,” Proceedings of the IEEE, vol. 86, no. 11, pp. 2278–2324, Nov. 1998</a:t>
            </a:r>
            <a:r>
              <a:rPr lang="en-US" sz="1400" dirty="0" smtClean="0"/>
              <a:t>. [ </a:t>
            </a:r>
            <a:r>
              <a:rPr lang="en-US" sz="1400" dirty="0" smtClean="0">
                <a:hlinkClick r:id="rId2"/>
              </a:rPr>
              <a:t>PDF</a:t>
            </a:r>
            <a:r>
              <a:rPr lang="en-US" sz="1400" dirty="0" smtClean="0"/>
              <a:t> ]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2800"/>
            <a:ext cx="9144000" cy="2673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5260298"/>
            <a:ext cx="3111500" cy="157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8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3310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Face Recognition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dirty="0"/>
              <a:t>. M. </a:t>
            </a:r>
            <a:r>
              <a:rPr lang="en-US" sz="1400" dirty="0" err="1"/>
              <a:t>Parkhi</a:t>
            </a:r>
            <a:r>
              <a:rPr lang="en-US" sz="1400" dirty="0"/>
              <a:t>, A. </a:t>
            </a:r>
            <a:r>
              <a:rPr lang="en-US" sz="1400" dirty="0" err="1"/>
              <a:t>Vedaldi</a:t>
            </a:r>
            <a:r>
              <a:rPr lang="en-US" sz="1400" dirty="0"/>
              <a:t>, and A. Zisserman, “Deep face recognition,” presented at the Proceedings of the British Machine Vision Conference, 2015</a:t>
            </a:r>
            <a:r>
              <a:rPr lang="en-US" sz="1400" dirty="0" smtClean="0"/>
              <a:t>. [ </a:t>
            </a:r>
            <a:r>
              <a:rPr lang="en-US" sz="1400" dirty="0" smtClean="0">
                <a:hlinkClick r:id="rId2"/>
              </a:rPr>
              <a:t>PDF</a:t>
            </a:r>
            <a:r>
              <a:rPr lang="en-US" sz="1400" dirty="0" smtClean="0"/>
              <a:t> ]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1600"/>
            <a:ext cx="9144000" cy="338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770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Face Recognition [ </a:t>
            </a:r>
            <a:r>
              <a:rPr lang="en-US" sz="3200" dirty="0" err="1" smtClean="0">
                <a:latin typeface="Trebuchet MS"/>
                <a:cs typeface="Trebuchet MS"/>
              </a:rPr>
              <a:t>DeepFace</a:t>
            </a:r>
            <a:r>
              <a:rPr lang="en-US" sz="3200" dirty="0" smtClean="0">
                <a:latin typeface="Trebuchet MS"/>
                <a:cs typeface="Trebuchet MS"/>
              </a:rPr>
              <a:t> 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Taigman</a:t>
            </a:r>
            <a:r>
              <a:rPr lang="en-US" sz="1400" dirty="0"/>
              <a:t>, </a:t>
            </a:r>
            <a:r>
              <a:rPr lang="en-US" sz="1400" dirty="0" err="1"/>
              <a:t>Yaniv</a:t>
            </a:r>
            <a:r>
              <a:rPr lang="en-US" sz="1400" dirty="0"/>
              <a:t>, et al. "</a:t>
            </a:r>
            <a:r>
              <a:rPr lang="en-US" sz="1400" dirty="0" err="1"/>
              <a:t>Deepface</a:t>
            </a:r>
            <a:r>
              <a:rPr lang="en-US" sz="1400" dirty="0"/>
              <a:t>: Closing the gap to human-level performance in face verification." </a:t>
            </a:r>
            <a:r>
              <a:rPr lang="en-US" sz="1400" i="1" dirty="0"/>
              <a:t>Proceedings of the IEEE Conference on Computer Vision and Pattern Recognition</a:t>
            </a:r>
            <a:r>
              <a:rPr lang="en-US" sz="1400" dirty="0"/>
              <a:t>. 2014.</a:t>
            </a:r>
            <a:r>
              <a:rPr lang="en-US" sz="1400" dirty="0" smtClean="0"/>
              <a:t> [ </a:t>
            </a:r>
            <a:r>
              <a:rPr lang="en-US" sz="1400" dirty="0" smtClean="0">
                <a:hlinkClick r:id="rId2"/>
              </a:rPr>
              <a:t>PDF</a:t>
            </a:r>
            <a:r>
              <a:rPr lang="en-US" sz="1400" dirty="0" smtClean="0"/>
              <a:t> ]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9144000" cy="287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3637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Object recognition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</a:t>
            </a:r>
            <a:r>
              <a:rPr lang="en-US" sz="1400" dirty="0"/>
              <a:t>. </a:t>
            </a:r>
            <a:r>
              <a:rPr lang="en-US" sz="1400" dirty="0" err="1"/>
              <a:t>Simonyan</a:t>
            </a:r>
            <a:r>
              <a:rPr lang="en-US" sz="1400" dirty="0"/>
              <a:t> and A. Zisserman, “Very Deep Convolutional Networks for Large-Scale Image Recognition.,” </a:t>
            </a:r>
            <a:r>
              <a:rPr lang="en-US" sz="1400" i="1" dirty="0" err="1"/>
              <a:t>CoRR</a:t>
            </a:r>
            <a:r>
              <a:rPr lang="en-US" sz="1400" i="1" dirty="0"/>
              <a:t> abs/1409.1556</a:t>
            </a:r>
            <a:r>
              <a:rPr lang="en-US" sz="1400" dirty="0"/>
              <a:t>, 2014</a:t>
            </a:r>
            <a:r>
              <a:rPr lang="en-US" sz="1400" dirty="0" smtClean="0"/>
              <a:t>. [ </a:t>
            </a:r>
            <a:r>
              <a:rPr lang="en-US" sz="1400" dirty="0" smtClean="0">
                <a:hlinkClick r:id="rId2"/>
              </a:rPr>
              <a:t>PDF</a:t>
            </a:r>
            <a:r>
              <a:rPr lang="en-US" sz="1400" dirty="0" smtClean="0"/>
              <a:t> ]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1778000"/>
            <a:ext cx="5558824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3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729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Object recognition [ </a:t>
            </a:r>
            <a:r>
              <a:rPr lang="en-US" sz="3200" dirty="0" err="1" smtClean="0">
                <a:latin typeface="Trebuchet MS"/>
                <a:cs typeface="Trebuchet MS"/>
              </a:rPr>
              <a:t>AlexNet</a:t>
            </a:r>
            <a:r>
              <a:rPr lang="en-US" sz="3200" dirty="0" smtClean="0">
                <a:latin typeface="Trebuchet MS"/>
                <a:cs typeface="Trebuchet MS"/>
              </a:rPr>
              <a:t> 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</a:t>
            </a:r>
            <a:r>
              <a:rPr lang="en-US" sz="1400" dirty="0"/>
              <a:t>. </a:t>
            </a:r>
            <a:r>
              <a:rPr lang="en-US" sz="1400" dirty="0" err="1"/>
              <a:t>Krizhevsky</a:t>
            </a:r>
            <a:r>
              <a:rPr lang="en-US" sz="1400" dirty="0"/>
              <a:t>, I. </a:t>
            </a:r>
            <a:r>
              <a:rPr lang="en-US" sz="1400" dirty="0" err="1"/>
              <a:t>Sutskever</a:t>
            </a:r>
            <a:r>
              <a:rPr lang="en-US" sz="1400" dirty="0"/>
              <a:t>, and G. E. Hinton, “ImageNet Classification with Deep Convolutional Neural Networks.,” </a:t>
            </a:r>
            <a:r>
              <a:rPr lang="en-US" sz="1400" i="1" dirty="0"/>
              <a:t>NIPS</a:t>
            </a:r>
            <a:r>
              <a:rPr lang="en-US" sz="1400" dirty="0"/>
              <a:t>, pp. 1106–1114, 2012.</a:t>
            </a:r>
            <a:r>
              <a:rPr lang="en-US" sz="1400" dirty="0" smtClean="0"/>
              <a:t> [ </a:t>
            </a:r>
            <a:r>
              <a:rPr lang="en-US" sz="1400" dirty="0" smtClean="0">
                <a:hlinkClick r:id="rId2"/>
              </a:rPr>
              <a:t>PDF</a:t>
            </a:r>
            <a:r>
              <a:rPr lang="en-US" sz="1400" dirty="0" smtClean="0"/>
              <a:t> ]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3300"/>
            <a:ext cx="9144000" cy="433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314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Object recognition [ </a:t>
            </a:r>
            <a:r>
              <a:rPr lang="en-US" sz="3200" dirty="0" err="1" smtClean="0">
                <a:latin typeface="Trebuchet MS"/>
                <a:cs typeface="Trebuchet MS"/>
              </a:rPr>
              <a:t>GoogLeNet</a:t>
            </a:r>
            <a:r>
              <a:rPr lang="en-US" sz="3200" dirty="0" smtClean="0">
                <a:latin typeface="Trebuchet MS"/>
                <a:cs typeface="Trebuchet MS"/>
              </a:rPr>
              <a:t> 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Szegedy</a:t>
            </a:r>
            <a:r>
              <a:rPr lang="en-US" sz="1400" dirty="0"/>
              <a:t>, Christian, Wei Liu, </a:t>
            </a:r>
            <a:r>
              <a:rPr lang="en-US" sz="1400" dirty="0" err="1"/>
              <a:t>Yangqing</a:t>
            </a:r>
            <a:r>
              <a:rPr lang="en-US" sz="1400" dirty="0"/>
              <a:t> </a:t>
            </a:r>
            <a:r>
              <a:rPr lang="en-US" sz="1400" dirty="0" err="1"/>
              <a:t>Jia</a:t>
            </a:r>
            <a:r>
              <a:rPr lang="en-US" sz="1400" dirty="0"/>
              <a:t>, Pierre </a:t>
            </a:r>
            <a:r>
              <a:rPr lang="en-US" sz="1400" dirty="0" err="1"/>
              <a:t>Sermanet</a:t>
            </a:r>
            <a:r>
              <a:rPr lang="en-US" sz="1400" dirty="0"/>
              <a:t>, Scott Reed, </a:t>
            </a:r>
            <a:r>
              <a:rPr lang="en-US" sz="1400" dirty="0" err="1"/>
              <a:t>Dragomir</a:t>
            </a:r>
            <a:r>
              <a:rPr lang="en-US" sz="1400" dirty="0"/>
              <a:t> </a:t>
            </a:r>
            <a:r>
              <a:rPr lang="en-US" sz="1400" dirty="0" err="1"/>
              <a:t>Anguelov</a:t>
            </a:r>
            <a:r>
              <a:rPr lang="en-US" sz="1400" dirty="0"/>
              <a:t>, </a:t>
            </a:r>
            <a:r>
              <a:rPr lang="en-US" sz="1400" dirty="0" err="1"/>
              <a:t>Dumitru</a:t>
            </a:r>
            <a:r>
              <a:rPr lang="en-US" sz="1400" dirty="0"/>
              <a:t> </a:t>
            </a:r>
            <a:r>
              <a:rPr lang="en-US" sz="1400" dirty="0" err="1"/>
              <a:t>Erhan</a:t>
            </a:r>
            <a:r>
              <a:rPr lang="en-US" sz="1400" dirty="0"/>
              <a:t>, Vincent </a:t>
            </a:r>
            <a:r>
              <a:rPr lang="en-US" sz="1400" dirty="0" err="1"/>
              <a:t>Vanhoucke</a:t>
            </a:r>
            <a:r>
              <a:rPr lang="en-US" sz="1400" dirty="0"/>
              <a:t>, and Andrew </a:t>
            </a:r>
            <a:r>
              <a:rPr lang="en-US" sz="1400" dirty="0" err="1"/>
              <a:t>Rabinovich</a:t>
            </a:r>
            <a:r>
              <a:rPr lang="en-US" sz="1400" dirty="0"/>
              <a:t>. "Going deeper with convolutions." In </a:t>
            </a:r>
            <a:r>
              <a:rPr lang="en-US" sz="1400" i="1" dirty="0"/>
              <a:t>Proceedings of the IEEE Conference on Computer Vision and Pattern Recognition</a:t>
            </a:r>
            <a:r>
              <a:rPr lang="en-US" sz="1400" dirty="0"/>
              <a:t>, pp. 1-9. 2015.</a:t>
            </a:r>
            <a:r>
              <a:rPr lang="en-US" sz="1400" dirty="0" smtClean="0"/>
              <a:t> [ </a:t>
            </a:r>
            <a:r>
              <a:rPr lang="en-US" sz="1400" dirty="0" smtClean="0">
                <a:hlinkClick r:id="rId2"/>
              </a:rPr>
              <a:t>PDF</a:t>
            </a:r>
            <a:r>
              <a:rPr lang="en-US" sz="1400" dirty="0" smtClean="0"/>
              <a:t> ]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9600"/>
            <a:ext cx="9144000" cy="255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152646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References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See papers, books, courses, etc.</a:t>
            </a:r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rebuchet MS"/>
                <a:cs typeface="Trebuchet MS"/>
                <a:hlinkClick r:id="rId2"/>
              </a:rPr>
              <a:t>http://jiwonkim.org/awesome-deep-vision</a:t>
            </a:r>
            <a:r>
              <a:rPr lang="en-US" sz="2000" dirty="0" smtClean="0">
                <a:latin typeface="Trebuchet MS"/>
                <a:cs typeface="Trebuchet MS"/>
                <a:hlinkClick r:id="rId2"/>
              </a:rPr>
              <a:t>/</a:t>
            </a:r>
            <a:endParaRPr lang="en-US" sz="2000" dirty="0" smtClean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Trebuchet MS"/>
                <a:cs typeface="Trebuchet MS"/>
                <a:hlinkClick r:id="rId3"/>
              </a:rPr>
              <a:t>Neural networks and deep learning</a:t>
            </a:r>
            <a:r>
              <a:rPr lang="en-US" sz="2000" dirty="0" smtClean="0">
                <a:latin typeface="Trebuchet MS"/>
                <a:cs typeface="Trebuchet MS"/>
              </a:rPr>
              <a:t> (book) 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rebuchet MS"/>
                <a:cs typeface="Trebuchet MS"/>
                <a:hlinkClick r:id="rId4"/>
              </a:rPr>
              <a:t>http://deeplearning.net</a:t>
            </a:r>
            <a:r>
              <a:rPr lang="en-US" sz="2000" dirty="0" smtClean="0">
                <a:latin typeface="Trebuchet MS"/>
                <a:cs typeface="Trebuchet MS"/>
                <a:hlinkClick r:id="rId4"/>
              </a:rPr>
              <a:t>/</a:t>
            </a:r>
            <a:r>
              <a:rPr lang="en-US" sz="2000" dirty="0" smtClean="0">
                <a:latin typeface="Trebuchet MS"/>
                <a:cs typeface="Trebuchet M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17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Software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74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275803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Software for </a:t>
            </a:r>
            <a:r>
              <a:rPr lang="en-US" sz="3200" dirty="0" err="1" smtClean="0">
                <a:latin typeface="Trebuchet MS"/>
                <a:cs typeface="Trebuchet MS"/>
              </a:rPr>
              <a:t>DeepLearning</a:t>
            </a:r>
            <a:endParaRPr lang="en-US" sz="3200" dirty="0" smtClean="0">
              <a:latin typeface="Trebuchet MS"/>
              <a:cs typeface="Trebuchet MS"/>
            </a:endParaRPr>
          </a:p>
          <a:p>
            <a:endParaRPr lang="en-US" sz="2000" dirty="0">
              <a:latin typeface="Trebuchet MS"/>
              <a:cs typeface="Trebuchet MS"/>
            </a:endParaRPr>
          </a:p>
          <a:p>
            <a:endParaRPr lang="en-US" sz="2000" dirty="0" smtClean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rebuchet MS"/>
                <a:cs typeface="Trebuchet MS"/>
                <a:hlinkClick r:id="rId2"/>
              </a:rPr>
              <a:t>http://deeplearning.net/software_links</a:t>
            </a:r>
            <a:r>
              <a:rPr lang="en-US" sz="2000" dirty="0" smtClean="0">
                <a:latin typeface="Trebuchet MS"/>
                <a:cs typeface="Trebuchet MS"/>
                <a:hlinkClick r:id="rId2"/>
              </a:rPr>
              <a:t>/</a:t>
            </a:r>
            <a:endParaRPr lang="en-US" sz="2000" dirty="0" smtClean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Trebuchet MS"/>
                <a:cs typeface="Trebuchet MS"/>
                <a:hlinkClick r:id="rId3"/>
              </a:rPr>
              <a:t>MatConvNet</a:t>
            </a:r>
            <a:r>
              <a:rPr lang="en-US" sz="2000" dirty="0" smtClean="0">
                <a:latin typeface="Trebuchet MS"/>
                <a:cs typeface="Trebuchet MS"/>
              </a:rPr>
              <a:t> &gt; </a:t>
            </a:r>
            <a:r>
              <a:rPr lang="en-US" sz="2000" dirty="0" smtClean="0">
                <a:latin typeface="Trebuchet MS"/>
                <a:cs typeface="Trebuchet MS"/>
                <a:hlinkClick r:id="rId4"/>
              </a:rPr>
              <a:t>Examples</a:t>
            </a:r>
            <a:endParaRPr lang="en-US" sz="2000" dirty="0" smtClean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0822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2778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2778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438" y="2391562"/>
            <a:ext cx="5852160" cy="43891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" y="2384053"/>
            <a:ext cx="4302772" cy="43891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447" y="344379"/>
            <a:ext cx="23984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smtClean="0">
                <a:latin typeface="Trebuchet MS"/>
                <a:cs typeface="Trebuchet MS"/>
              </a:rPr>
              <a:t>Gabor</a:t>
            </a:r>
            <a:endParaRPr lang="en-US" sz="32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418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ChangeArrowheads="1"/>
          </p:cNvSpPr>
          <p:nvPr/>
        </p:nvSpPr>
        <p:spPr bwMode="auto">
          <a:xfrm>
            <a:off x="361950" y="2088775"/>
            <a:ext cx="7962900" cy="3924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graphicFrame>
        <p:nvGraphicFramePr>
          <p:cNvPr id="49665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007817"/>
              </p:ext>
            </p:extLst>
          </p:nvPr>
        </p:nvGraphicFramePr>
        <p:xfrm>
          <a:off x="738188" y="2536450"/>
          <a:ext cx="396875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Imagen" r:id="rId3" imgW="8343900" imgH="6725412" progId="Word.Picture.8">
                  <p:embed/>
                </p:oleObj>
              </mc:Choice>
              <mc:Fallback>
                <p:oleObj name="Imagen" r:id="rId3" imgW="8343900" imgH="6725412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2536450"/>
                        <a:ext cx="3968750" cy="320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pic>
        <p:nvPicPr>
          <p:cNvPr id="496653" name="Picture 13" descr="gabo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52950" y="2431675"/>
            <a:ext cx="3414713" cy="322897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44447" y="344379"/>
            <a:ext cx="23984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Gabor</a:t>
            </a:r>
          </a:p>
        </p:txBody>
      </p:sp>
    </p:spTree>
    <p:extLst>
      <p:ext uri="{BB962C8B-B14F-4D97-AF65-F5344CB8AC3E}">
        <p14:creationId xmlns:p14="http://schemas.microsoft.com/office/powerpoint/2010/main" val="207628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344447" y="344379"/>
            <a:ext cx="818044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Handcrafted vs. Learned features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LBP, </a:t>
            </a:r>
            <a:r>
              <a:rPr lang="en-US" sz="3200" dirty="0" err="1" smtClean="0">
                <a:latin typeface="Trebuchet MS"/>
                <a:cs typeface="Trebuchet MS"/>
              </a:rPr>
              <a:t>Haralick</a:t>
            </a:r>
            <a:r>
              <a:rPr lang="en-US" sz="3200" dirty="0" smtClean="0">
                <a:latin typeface="Trebuchet MS"/>
                <a:cs typeface="Trebuchet MS"/>
              </a:rPr>
              <a:t>, Fourier, Gabor, etc.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				or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Learned representation from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10459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36503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Neural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3441652" y="27211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42309" y="33359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41652" y="45152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42309" y="51300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flipV="1">
            <a:off x="1630483" y="2833419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flipV="1">
            <a:off x="1631140" y="3448254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flipV="1">
            <a:off x="1630483" y="4627521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flipV="1">
            <a:off x="1631140" y="5242354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4" idx="6"/>
            <a:endCxn id="8" idx="2"/>
          </p:cNvCxnSpPr>
          <p:nvPr/>
        </p:nvCxnSpPr>
        <p:spPr>
          <a:xfrm flipV="1">
            <a:off x="1731067" y="2878613"/>
            <a:ext cx="1710585" cy="526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5" idx="6"/>
            <a:endCxn id="9" idx="2"/>
          </p:cNvCxnSpPr>
          <p:nvPr/>
        </p:nvCxnSpPr>
        <p:spPr>
          <a:xfrm flipV="1">
            <a:off x="1731724" y="3493446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6" idx="6"/>
            <a:endCxn id="10" idx="2"/>
          </p:cNvCxnSpPr>
          <p:nvPr/>
        </p:nvCxnSpPr>
        <p:spPr>
          <a:xfrm flipV="1">
            <a:off x="1731067" y="4672713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7" idx="6"/>
            <a:endCxn id="11" idx="2"/>
          </p:cNvCxnSpPr>
          <p:nvPr/>
        </p:nvCxnSpPr>
        <p:spPr>
          <a:xfrm flipV="1">
            <a:off x="1731724" y="5287546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6"/>
            <a:endCxn id="9" idx="2"/>
          </p:cNvCxnSpPr>
          <p:nvPr/>
        </p:nvCxnSpPr>
        <p:spPr>
          <a:xfrm>
            <a:off x="1731067" y="2879139"/>
            <a:ext cx="1711242" cy="6143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6"/>
            <a:endCxn id="10" idx="2"/>
          </p:cNvCxnSpPr>
          <p:nvPr/>
        </p:nvCxnSpPr>
        <p:spPr>
          <a:xfrm>
            <a:off x="1731067" y="2879139"/>
            <a:ext cx="1710585" cy="1793574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6"/>
            <a:endCxn id="11" idx="2"/>
          </p:cNvCxnSpPr>
          <p:nvPr/>
        </p:nvCxnSpPr>
        <p:spPr>
          <a:xfrm>
            <a:off x="1731067" y="2879139"/>
            <a:ext cx="1711242" cy="24084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6"/>
            <a:endCxn id="10" idx="2"/>
          </p:cNvCxnSpPr>
          <p:nvPr/>
        </p:nvCxnSpPr>
        <p:spPr>
          <a:xfrm>
            <a:off x="1731724" y="3493974"/>
            <a:ext cx="1709928" cy="1178739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6"/>
            <a:endCxn id="11" idx="2"/>
          </p:cNvCxnSpPr>
          <p:nvPr/>
        </p:nvCxnSpPr>
        <p:spPr>
          <a:xfrm>
            <a:off x="1731724" y="3493974"/>
            <a:ext cx="1710585" cy="179357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6"/>
            <a:endCxn id="8" idx="2"/>
          </p:cNvCxnSpPr>
          <p:nvPr/>
        </p:nvCxnSpPr>
        <p:spPr>
          <a:xfrm flipV="1">
            <a:off x="1731724" y="2878613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6"/>
            <a:endCxn id="8" idx="2"/>
          </p:cNvCxnSpPr>
          <p:nvPr/>
        </p:nvCxnSpPr>
        <p:spPr>
          <a:xfrm flipV="1">
            <a:off x="1731067" y="2878613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6"/>
            <a:endCxn id="9" idx="2"/>
          </p:cNvCxnSpPr>
          <p:nvPr/>
        </p:nvCxnSpPr>
        <p:spPr>
          <a:xfrm flipV="1">
            <a:off x="1731067" y="3493446"/>
            <a:ext cx="1711242" cy="117979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6"/>
            <a:endCxn id="11" idx="2"/>
          </p:cNvCxnSpPr>
          <p:nvPr/>
        </p:nvCxnSpPr>
        <p:spPr>
          <a:xfrm>
            <a:off x="1731067" y="4673241"/>
            <a:ext cx="1711242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7" idx="6"/>
            <a:endCxn id="10" idx="2"/>
          </p:cNvCxnSpPr>
          <p:nvPr/>
        </p:nvCxnSpPr>
        <p:spPr>
          <a:xfrm flipV="1">
            <a:off x="1731724" y="4672713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6"/>
            <a:endCxn id="9" idx="2"/>
          </p:cNvCxnSpPr>
          <p:nvPr/>
        </p:nvCxnSpPr>
        <p:spPr>
          <a:xfrm flipV="1">
            <a:off x="1731724" y="3493446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6"/>
            <a:endCxn id="8" idx="2"/>
          </p:cNvCxnSpPr>
          <p:nvPr/>
        </p:nvCxnSpPr>
        <p:spPr>
          <a:xfrm flipV="1">
            <a:off x="1731724" y="2878613"/>
            <a:ext cx="1709928" cy="24094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6"/>
            <a:endCxn id="52" idx="2"/>
          </p:cNvCxnSpPr>
          <p:nvPr/>
        </p:nvCxnSpPr>
        <p:spPr>
          <a:xfrm>
            <a:off x="3758938" y="287861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6"/>
            <a:endCxn id="52" idx="2"/>
          </p:cNvCxnSpPr>
          <p:nvPr/>
        </p:nvCxnSpPr>
        <p:spPr>
          <a:xfrm flipV="1">
            <a:off x="3759595" y="2878613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6"/>
            <a:endCxn id="52" idx="2"/>
          </p:cNvCxnSpPr>
          <p:nvPr/>
        </p:nvCxnSpPr>
        <p:spPr>
          <a:xfrm flipV="1">
            <a:off x="3758938" y="287861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6"/>
            <a:endCxn id="52" idx="2"/>
          </p:cNvCxnSpPr>
          <p:nvPr/>
        </p:nvCxnSpPr>
        <p:spPr>
          <a:xfrm flipV="1">
            <a:off x="3759595" y="2878613"/>
            <a:ext cx="1030179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33215" y="2696653"/>
            <a:ext cx="40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29311" y="3317965"/>
            <a:ext cx="39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29311" y="4138561"/>
            <a:ext cx="24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:</a:t>
            </a:r>
          </a:p>
          <a:p>
            <a:r>
              <a:rPr lang="en-US" dirty="0">
                <a:latin typeface="Arial"/>
                <a:cs typeface="Arial"/>
              </a:rPr>
              <a:t>: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5638" y="5062712"/>
            <a:ext cx="42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n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789774" y="27211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790431" y="33359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789774" y="45152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90431" y="51300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194826" y="3903487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stCxn id="52" idx="6"/>
            <a:endCxn id="57" idx="2"/>
          </p:cNvCxnSpPr>
          <p:nvPr/>
        </p:nvCxnSpPr>
        <p:spPr>
          <a:xfrm>
            <a:off x="5107060" y="2878613"/>
            <a:ext cx="1087766" cy="118238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3" idx="6"/>
            <a:endCxn id="57" idx="2"/>
          </p:cNvCxnSpPr>
          <p:nvPr/>
        </p:nvCxnSpPr>
        <p:spPr>
          <a:xfrm>
            <a:off x="5107717" y="3493446"/>
            <a:ext cx="1087109" cy="56755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4" idx="6"/>
            <a:endCxn id="57" idx="2"/>
          </p:cNvCxnSpPr>
          <p:nvPr/>
        </p:nvCxnSpPr>
        <p:spPr>
          <a:xfrm flipV="1">
            <a:off x="5107060" y="4060998"/>
            <a:ext cx="1087766" cy="61171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5" idx="6"/>
            <a:endCxn id="57" idx="2"/>
          </p:cNvCxnSpPr>
          <p:nvPr/>
        </p:nvCxnSpPr>
        <p:spPr>
          <a:xfrm flipV="1">
            <a:off x="5107717" y="4060998"/>
            <a:ext cx="1087109" cy="122654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512112" y="4075300"/>
            <a:ext cx="150717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 flipV="1">
            <a:off x="7994424" y="4026474"/>
            <a:ext cx="100584" cy="9144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182679" y="3869441"/>
            <a:ext cx="29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y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cxnSp>
        <p:nvCxnSpPr>
          <p:cNvPr id="50" name="Straight Arrow Connector 49"/>
          <p:cNvCxnSpPr>
            <a:stCxn id="8" idx="6"/>
            <a:endCxn id="53" idx="2"/>
          </p:cNvCxnSpPr>
          <p:nvPr/>
        </p:nvCxnSpPr>
        <p:spPr>
          <a:xfrm>
            <a:off x="3758938" y="2878613"/>
            <a:ext cx="1031493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8" idx="6"/>
            <a:endCxn id="54" idx="2"/>
          </p:cNvCxnSpPr>
          <p:nvPr/>
        </p:nvCxnSpPr>
        <p:spPr>
          <a:xfrm>
            <a:off x="3758938" y="287861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8" idx="6"/>
            <a:endCxn id="55" idx="2"/>
          </p:cNvCxnSpPr>
          <p:nvPr/>
        </p:nvCxnSpPr>
        <p:spPr>
          <a:xfrm>
            <a:off x="3758938" y="2878613"/>
            <a:ext cx="1031493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1" idx="6"/>
            <a:endCxn id="53" idx="2"/>
          </p:cNvCxnSpPr>
          <p:nvPr/>
        </p:nvCxnSpPr>
        <p:spPr>
          <a:xfrm flipV="1">
            <a:off x="3759595" y="3493446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1" idx="6"/>
            <a:endCxn id="54" idx="2"/>
          </p:cNvCxnSpPr>
          <p:nvPr/>
        </p:nvCxnSpPr>
        <p:spPr>
          <a:xfrm flipV="1">
            <a:off x="3759595" y="4672713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6"/>
            <a:endCxn id="55" idx="2"/>
          </p:cNvCxnSpPr>
          <p:nvPr/>
        </p:nvCxnSpPr>
        <p:spPr>
          <a:xfrm>
            <a:off x="3759595" y="5287546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0" idx="6"/>
            <a:endCxn id="54" idx="2"/>
          </p:cNvCxnSpPr>
          <p:nvPr/>
        </p:nvCxnSpPr>
        <p:spPr>
          <a:xfrm>
            <a:off x="3758938" y="467271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" idx="6"/>
            <a:endCxn id="53" idx="2"/>
          </p:cNvCxnSpPr>
          <p:nvPr/>
        </p:nvCxnSpPr>
        <p:spPr>
          <a:xfrm flipV="1">
            <a:off x="3758938" y="3493446"/>
            <a:ext cx="1031493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55" idx="2"/>
          </p:cNvCxnSpPr>
          <p:nvPr/>
        </p:nvCxnSpPr>
        <p:spPr>
          <a:xfrm>
            <a:off x="3759595" y="4673241"/>
            <a:ext cx="1030836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9" idx="6"/>
            <a:endCxn id="55" idx="2"/>
          </p:cNvCxnSpPr>
          <p:nvPr/>
        </p:nvCxnSpPr>
        <p:spPr>
          <a:xfrm>
            <a:off x="3759595" y="3493446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9" idx="6"/>
            <a:endCxn id="54" idx="2"/>
          </p:cNvCxnSpPr>
          <p:nvPr/>
        </p:nvCxnSpPr>
        <p:spPr>
          <a:xfrm>
            <a:off x="3759595" y="3493446"/>
            <a:ext cx="1030179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9" idx="6"/>
            <a:endCxn id="53" idx="2"/>
          </p:cNvCxnSpPr>
          <p:nvPr/>
        </p:nvCxnSpPr>
        <p:spPr>
          <a:xfrm>
            <a:off x="3759595" y="3493446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30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1265737" y="2545979"/>
            <a:ext cx="1263211" cy="3170259"/>
          </a:xfrm>
          <a:prstGeom prst="rect">
            <a:avLst/>
          </a:prstGeom>
        </p:spPr>
      </p:pic>
      <p:grpSp>
        <p:nvGrpSpPr>
          <p:cNvPr id="169" name="Group 168"/>
          <p:cNvGrpSpPr/>
          <p:nvPr/>
        </p:nvGrpSpPr>
        <p:grpSpPr>
          <a:xfrm>
            <a:off x="2367582" y="3043826"/>
            <a:ext cx="4463253" cy="2275697"/>
            <a:chOff x="2338690" y="2694210"/>
            <a:chExt cx="4881629" cy="2723955"/>
          </a:xfrm>
        </p:grpSpPr>
        <p:sp>
          <p:nvSpPr>
            <p:cNvPr id="120" name="Oval 119"/>
            <p:cNvSpPr/>
            <p:nvPr/>
          </p:nvSpPr>
          <p:spPr>
            <a:xfrm>
              <a:off x="4149859" y="26942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4150516" y="33090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4149859" y="44883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4150516" y="51031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 flipV="1">
              <a:off x="2338690" y="2806527"/>
              <a:ext cx="100584" cy="91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 flipV="1">
              <a:off x="2339347" y="3421362"/>
              <a:ext cx="100584" cy="91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flipV="1">
              <a:off x="2338690" y="4600629"/>
              <a:ext cx="100584" cy="91440"/>
            </a:xfrm>
            <a:prstGeom prst="ellipse">
              <a:avLst/>
            </a:prstGeom>
            <a:solidFill>
              <a:srgbClr val="93CDD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Arrow Connector 127"/>
            <p:cNvCxnSpPr>
              <a:stCxn id="135" idx="6"/>
              <a:endCxn id="129" idx="2"/>
            </p:cNvCxnSpPr>
            <p:nvPr/>
          </p:nvCxnSpPr>
          <p:spPr>
            <a:xfrm flipV="1">
              <a:off x="2439274" y="2851721"/>
              <a:ext cx="1710585" cy="526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6" idx="6"/>
              <a:endCxn id="130" idx="2"/>
            </p:cNvCxnSpPr>
            <p:nvPr/>
          </p:nvCxnSpPr>
          <p:spPr>
            <a:xfrm flipV="1">
              <a:off x="2439931" y="3466554"/>
              <a:ext cx="1710585" cy="52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37" idx="6"/>
            </p:cNvCxnSpPr>
            <p:nvPr/>
          </p:nvCxnSpPr>
          <p:spPr>
            <a:xfrm flipV="1">
              <a:off x="2439274" y="4645821"/>
              <a:ext cx="1710585" cy="52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5" idx="6"/>
              <a:endCxn id="130" idx="2"/>
            </p:cNvCxnSpPr>
            <p:nvPr/>
          </p:nvCxnSpPr>
          <p:spPr>
            <a:xfrm>
              <a:off x="2439274" y="2852247"/>
              <a:ext cx="1711242" cy="61430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35" idx="6"/>
            </p:cNvCxnSpPr>
            <p:nvPr/>
          </p:nvCxnSpPr>
          <p:spPr>
            <a:xfrm>
              <a:off x="2439274" y="2852247"/>
              <a:ext cx="1710585" cy="1793574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135" idx="6"/>
              <a:endCxn id="132" idx="2"/>
            </p:cNvCxnSpPr>
            <p:nvPr/>
          </p:nvCxnSpPr>
          <p:spPr>
            <a:xfrm>
              <a:off x="2439274" y="2852247"/>
              <a:ext cx="1711242" cy="240840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36" idx="6"/>
            </p:cNvCxnSpPr>
            <p:nvPr/>
          </p:nvCxnSpPr>
          <p:spPr>
            <a:xfrm>
              <a:off x="2439931" y="3467082"/>
              <a:ext cx="1709928" cy="1178739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36" idx="6"/>
              <a:endCxn id="132" idx="2"/>
            </p:cNvCxnSpPr>
            <p:nvPr/>
          </p:nvCxnSpPr>
          <p:spPr>
            <a:xfrm>
              <a:off x="2439931" y="3467082"/>
              <a:ext cx="1710585" cy="1793572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36" idx="6"/>
              <a:endCxn id="129" idx="2"/>
            </p:cNvCxnSpPr>
            <p:nvPr/>
          </p:nvCxnSpPr>
          <p:spPr>
            <a:xfrm flipV="1">
              <a:off x="2439931" y="2851721"/>
              <a:ext cx="1709928" cy="615361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37" idx="6"/>
              <a:endCxn id="129" idx="2"/>
            </p:cNvCxnSpPr>
            <p:nvPr/>
          </p:nvCxnSpPr>
          <p:spPr>
            <a:xfrm flipV="1">
              <a:off x="2439274" y="2851721"/>
              <a:ext cx="1710585" cy="179462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37" idx="6"/>
              <a:endCxn id="130" idx="2"/>
            </p:cNvCxnSpPr>
            <p:nvPr/>
          </p:nvCxnSpPr>
          <p:spPr>
            <a:xfrm flipV="1">
              <a:off x="2439274" y="3466554"/>
              <a:ext cx="1711242" cy="117979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137" idx="6"/>
              <a:endCxn id="132" idx="2"/>
            </p:cNvCxnSpPr>
            <p:nvPr/>
          </p:nvCxnSpPr>
          <p:spPr>
            <a:xfrm>
              <a:off x="2439274" y="4646349"/>
              <a:ext cx="1711242" cy="61430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29" idx="6"/>
            </p:cNvCxnSpPr>
            <p:nvPr/>
          </p:nvCxnSpPr>
          <p:spPr>
            <a:xfrm>
              <a:off x="4467145" y="2851721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130" idx="6"/>
            </p:cNvCxnSpPr>
            <p:nvPr/>
          </p:nvCxnSpPr>
          <p:spPr>
            <a:xfrm flipV="1">
              <a:off x="4467802" y="2851721"/>
              <a:ext cx="1030179" cy="6148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V="1">
              <a:off x="4467145" y="2851721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32" idx="6"/>
            </p:cNvCxnSpPr>
            <p:nvPr/>
          </p:nvCxnSpPr>
          <p:spPr>
            <a:xfrm flipV="1">
              <a:off x="4467802" y="2851721"/>
              <a:ext cx="1030179" cy="24089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/>
            <p:cNvSpPr/>
            <p:nvPr/>
          </p:nvSpPr>
          <p:spPr>
            <a:xfrm>
              <a:off x="5497981" y="26942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5498638" y="33090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5497981" y="44883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5498638" y="51031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6903033" y="3876595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>
              <a:off x="5815267" y="2851721"/>
              <a:ext cx="1087766" cy="118238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>
              <a:off x="5815924" y="3466554"/>
              <a:ext cx="1087109" cy="567552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5815267" y="4034106"/>
              <a:ext cx="1087766" cy="61171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5815924" y="4034106"/>
              <a:ext cx="1087109" cy="122654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29" idx="6"/>
            </p:cNvCxnSpPr>
            <p:nvPr/>
          </p:nvCxnSpPr>
          <p:spPr>
            <a:xfrm>
              <a:off x="4467145" y="2851721"/>
              <a:ext cx="1031493" cy="6148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129" idx="6"/>
            </p:cNvCxnSpPr>
            <p:nvPr/>
          </p:nvCxnSpPr>
          <p:spPr>
            <a:xfrm>
              <a:off x="4467145" y="2851721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29" idx="6"/>
            </p:cNvCxnSpPr>
            <p:nvPr/>
          </p:nvCxnSpPr>
          <p:spPr>
            <a:xfrm>
              <a:off x="4467145" y="2851721"/>
              <a:ext cx="1031493" cy="24089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132" idx="6"/>
            </p:cNvCxnSpPr>
            <p:nvPr/>
          </p:nvCxnSpPr>
          <p:spPr>
            <a:xfrm flipV="1">
              <a:off x="4467802" y="3466554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32" idx="6"/>
            </p:cNvCxnSpPr>
            <p:nvPr/>
          </p:nvCxnSpPr>
          <p:spPr>
            <a:xfrm flipV="1">
              <a:off x="4467802" y="4645821"/>
              <a:ext cx="1030179" cy="6148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32" idx="6"/>
            </p:cNvCxnSpPr>
            <p:nvPr/>
          </p:nvCxnSpPr>
          <p:spPr>
            <a:xfrm>
              <a:off x="4467802" y="5260654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>
              <a:off x="4467145" y="4645821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4467145" y="3466554"/>
              <a:ext cx="1031493" cy="117926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4467802" y="4646349"/>
              <a:ext cx="1030836" cy="61430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30" idx="6"/>
            </p:cNvCxnSpPr>
            <p:nvPr/>
          </p:nvCxnSpPr>
          <p:spPr>
            <a:xfrm>
              <a:off x="4467802" y="3466554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30" idx="6"/>
            </p:cNvCxnSpPr>
            <p:nvPr/>
          </p:nvCxnSpPr>
          <p:spPr>
            <a:xfrm>
              <a:off x="4467802" y="3466554"/>
              <a:ext cx="1030179" cy="117926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30" idx="6"/>
            </p:cNvCxnSpPr>
            <p:nvPr/>
          </p:nvCxnSpPr>
          <p:spPr>
            <a:xfrm>
              <a:off x="4467802" y="3466554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344447" y="344379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What happens if each pixel is an input?</a:t>
            </a:r>
          </a:p>
        </p:txBody>
      </p:sp>
      <p:sp>
        <p:nvSpPr>
          <p:cNvPr id="5" name="Oval 4"/>
          <p:cNvSpPr/>
          <p:nvPr/>
        </p:nvSpPr>
        <p:spPr>
          <a:xfrm>
            <a:off x="3764379" y="28286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765036" y="34435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64379" y="46227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65036" y="52376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flipV="1">
            <a:off x="1953210" y="2940996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flipV="1">
            <a:off x="1953867" y="3555831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flipV="1">
            <a:off x="1953210" y="4735098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flipV="1">
            <a:off x="1953867" y="5349931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7" idx="6"/>
            <a:endCxn id="11" idx="2"/>
          </p:cNvCxnSpPr>
          <p:nvPr/>
        </p:nvCxnSpPr>
        <p:spPr>
          <a:xfrm flipV="1">
            <a:off x="2053794" y="2986190"/>
            <a:ext cx="1710585" cy="526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8" idx="6"/>
            <a:endCxn id="12" idx="2"/>
          </p:cNvCxnSpPr>
          <p:nvPr/>
        </p:nvCxnSpPr>
        <p:spPr>
          <a:xfrm flipV="1">
            <a:off x="2054451" y="3601023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6"/>
            <a:endCxn id="13" idx="2"/>
          </p:cNvCxnSpPr>
          <p:nvPr/>
        </p:nvCxnSpPr>
        <p:spPr>
          <a:xfrm flipV="1">
            <a:off x="2053794" y="4780290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0" idx="6"/>
            <a:endCxn id="14" idx="2"/>
          </p:cNvCxnSpPr>
          <p:nvPr/>
        </p:nvCxnSpPr>
        <p:spPr>
          <a:xfrm flipV="1">
            <a:off x="2054451" y="5395123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7" idx="6"/>
            <a:endCxn id="12" idx="2"/>
          </p:cNvCxnSpPr>
          <p:nvPr/>
        </p:nvCxnSpPr>
        <p:spPr>
          <a:xfrm>
            <a:off x="2053794" y="2986716"/>
            <a:ext cx="1711242" cy="6143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7" idx="6"/>
            <a:endCxn id="13" idx="2"/>
          </p:cNvCxnSpPr>
          <p:nvPr/>
        </p:nvCxnSpPr>
        <p:spPr>
          <a:xfrm>
            <a:off x="2053794" y="2986716"/>
            <a:ext cx="1710585" cy="1793574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6"/>
            <a:endCxn id="14" idx="2"/>
          </p:cNvCxnSpPr>
          <p:nvPr/>
        </p:nvCxnSpPr>
        <p:spPr>
          <a:xfrm>
            <a:off x="2053794" y="2986716"/>
            <a:ext cx="1711242" cy="24084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6"/>
            <a:endCxn id="13" idx="2"/>
          </p:cNvCxnSpPr>
          <p:nvPr/>
        </p:nvCxnSpPr>
        <p:spPr>
          <a:xfrm>
            <a:off x="2054451" y="3601551"/>
            <a:ext cx="1709928" cy="1178739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6"/>
            <a:endCxn id="14" idx="2"/>
          </p:cNvCxnSpPr>
          <p:nvPr/>
        </p:nvCxnSpPr>
        <p:spPr>
          <a:xfrm>
            <a:off x="2054451" y="3601551"/>
            <a:ext cx="1710585" cy="179357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6"/>
            <a:endCxn id="11" idx="2"/>
          </p:cNvCxnSpPr>
          <p:nvPr/>
        </p:nvCxnSpPr>
        <p:spPr>
          <a:xfrm flipV="1">
            <a:off x="2054451" y="2986190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6"/>
            <a:endCxn id="11" idx="2"/>
          </p:cNvCxnSpPr>
          <p:nvPr/>
        </p:nvCxnSpPr>
        <p:spPr>
          <a:xfrm flipV="1">
            <a:off x="2053794" y="2986190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6"/>
            <a:endCxn id="12" idx="2"/>
          </p:cNvCxnSpPr>
          <p:nvPr/>
        </p:nvCxnSpPr>
        <p:spPr>
          <a:xfrm flipV="1">
            <a:off x="2053794" y="3601023"/>
            <a:ext cx="1711242" cy="117979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6"/>
            <a:endCxn id="14" idx="2"/>
          </p:cNvCxnSpPr>
          <p:nvPr/>
        </p:nvCxnSpPr>
        <p:spPr>
          <a:xfrm>
            <a:off x="2053794" y="4780818"/>
            <a:ext cx="1711242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6"/>
            <a:endCxn id="13" idx="2"/>
          </p:cNvCxnSpPr>
          <p:nvPr/>
        </p:nvCxnSpPr>
        <p:spPr>
          <a:xfrm flipV="1">
            <a:off x="2054451" y="4780290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6"/>
            <a:endCxn id="12" idx="2"/>
          </p:cNvCxnSpPr>
          <p:nvPr/>
        </p:nvCxnSpPr>
        <p:spPr>
          <a:xfrm flipV="1">
            <a:off x="2054451" y="3601023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6"/>
            <a:endCxn id="11" idx="2"/>
          </p:cNvCxnSpPr>
          <p:nvPr/>
        </p:nvCxnSpPr>
        <p:spPr>
          <a:xfrm flipV="1">
            <a:off x="2054451" y="2986190"/>
            <a:ext cx="1709928" cy="24094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  <a:endCxn id="55" idx="2"/>
          </p:cNvCxnSpPr>
          <p:nvPr/>
        </p:nvCxnSpPr>
        <p:spPr>
          <a:xfrm>
            <a:off x="4081665" y="2986190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6"/>
            <a:endCxn id="55" idx="2"/>
          </p:cNvCxnSpPr>
          <p:nvPr/>
        </p:nvCxnSpPr>
        <p:spPr>
          <a:xfrm flipV="1">
            <a:off x="4082322" y="2986190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6"/>
            <a:endCxn id="55" idx="2"/>
          </p:cNvCxnSpPr>
          <p:nvPr/>
        </p:nvCxnSpPr>
        <p:spPr>
          <a:xfrm flipV="1">
            <a:off x="4081665" y="2986190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6"/>
            <a:endCxn id="55" idx="2"/>
          </p:cNvCxnSpPr>
          <p:nvPr/>
        </p:nvCxnSpPr>
        <p:spPr>
          <a:xfrm flipV="1">
            <a:off x="4082322" y="2986190"/>
            <a:ext cx="1030179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5112501" y="28286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113158" y="34435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112501" y="46227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113158" y="52376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517553" y="4011064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55" idx="6"/>
            <a:endCxn id="60" idx="2"/>
          </p:cNvCxnSpPr>
          <p:nvPr/>
        </p:nvCxnSpPr>
        <p:spPr>
          <a:xfrm>
            <a:off x="5429787" y="2986190"/>
            <a:ext cx="1087766" cy="118238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6" idx="6"/>
            <a:endCxn id="60" idx="2"/>
          </p:cNvCxnSpPr>
          <p:nvPr/>
        </p:nvCxnSpPr>
        <p:spPr>
          <a:xfrm>
            <a:off x="5430444" y="3601023"/>
            <a:ext cx="1087109" cy="56755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7" idx="6"/>
            <a:endCxn id="60" idx="2"/>
          </p:cNvCxnSpPr>
          <p:nvPr/>
        </p:nvCxnSpPr>
        <p:spPr>
          <a:xfrm flipV="1">
            <a:off x="5429787" y="4168575"/>
            <a:ext cx="1087766" cy="61171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8" idx="6"/>
            <a:endCxn id="60" idx="2"/>
          </p:cNvCxnSpPr>
          <p:nvPr/>
        </p:nvCxnSpPr>
        <p:spPr>
          <a:xfrm flipV="1">
            <a:off x="5430444" y="4168575"/>
            <a:ext cx="1087109" cy="122654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834839" y="4182877"/>
            <a:ext cx="150717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 flipV="1">
            <a:off x="8281293" y="4134051"/>
            <a:ext cx="100584" cy="9144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451620" y="3977015"/>
            <a:ext cx="29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y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cxnSp>
        <p:nvCxnSpPr>
          <p:cNvPr id="49" name="Straight Arrow Connector 48"/>
          <p:cNvCxnSpPr>
            <a:stCxn id="11" idx="6"/>
            <a:endCxn id="56" idx="2"/>
          </p:cNvCxnSpPr>
          <p:nvPr/>
        </p:nvCxnSpPr>
        <p:spPr>
          <a:xfrm>
            <a:off x="4081665" y="2986190"/>
            <a:ext cx="1031493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6"/>
            <a:endCxn id="57" idx="2"/>
          </p:cNvCxnSpPr>
          <p:nvPr/>
        </p:nvCxnSpPr>
        <p:spPr>
          <a:xfrm>
            <a:off x="4081665" y="2986190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1" idx="6"/>
            <a:endCxn id="58" idx="2"/>
          </p:cNvCxnSpPr>
          <p:nvPr/>
        </p:nvCxnSpPr>
        <p:spPr>
          <a:xfrm>
            <a:off x="4081665" y="2986190"/>
            <a:ext cx="1031493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6"/>
            <a:endCxn id="56" idx="2"/>
          </p:cNvCxnSpPr>
          <p:nvPr/>
        </p:nvCxnSpPr>
        <p:spPr>
          <a:xfrm flipV="1">
            <a:off x="4082322" y="360102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4" idx="6"/>
            <a:endCxn id="57" idx="2"/>
          </p:cNvCxnSpPr>
          <p:nvPr/>
        </p:nvCxnSpPr>
        <p:spPr>
          <a:xfrm flipV="1">
            <a:off x="4082322" y="4780290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4" idx="6"/>
            <a:endCxn id="58" idx="2"/>
          </p:cNvCxnSpPr>
          <p:nvPr/>
        </p:nvCxnSpPr>
        <p:spPr>
          <a:xfrm>
            <a:off x="4082322" y="539512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3" idx="6"/>
            <a:endCxn id="57" idx="2"/>
          </p:cNvCxnSpPr>
          <p:nvPr/>
        </p:nvCxnSpPr>
        <p:spPr>
          <a:xfrm>
            <a:off x="4081665" y="4780290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3" idx="6"/>
            <a:endCxn id="56" idx="2"/>
          </p:cNvCxnSpPr>
          <p:nvPr/>
        </p:nvCxnSpPr>
        <p:spPr>
          <a:xfrm flipV="1">
            <a:off x="4081665" y="3601023"/>
            <a:ext cx="1031493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8" idx="2"/>
          </p:cNvCxnSpPr>
          <p:nvPr/>
        </p:nvCxnSpPr>
        <p:spPr>
          <a:xfrm>
            <a:off x="4082322" y="4780818"/>
            <a:ext cx="1030836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2" idx="6"/>
            <a:endCxn id="58" idx="2"/>
          </p:cNvCxnSpPr>
          <p:nvPr/>
        </p:nvCxnSpPr>
        <p:spPr>
          <a:xfrm>
            <a:off x="4082322" y="360102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2" idx="6"/>
            <a:endCxn id="57" idx="2"/>
          </p:cNvCxnSpPr>
          <p:nvPr/>
        </p:nvCxnSpPr>
        <p:spPr>
          <a:xfrm>
            <a:off x="4082322" y="3601023"/>
            <a:ext cx="1030179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2" idx="6"/>
            <a:endCxn id="56" idx="2"/>
          </p:cNvCxnSpPr>
          <p:nvPr/>
        </p:nvCxnSpPr>
        <p:spPr>
          <a:xfrm>
            <a:off x="4082322" y="360102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08" y="5716238"/>
            <a:ext cx="1663700" cy="55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3497" y="5988030"/>
            <a:ext cx="35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How many neurons and weights?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7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13127</TotalTime>
  <Words>717</Words>
  <Application>Microsoft Macintosh PowerPoint</Application>
  <PresentationFormat>On-screen Show (4:3)</PresentationFormat>
  <Paragraphs>246</Paragraphs>
  <Slides>48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LM Roman 10 Italic</vt:lpstr>
      <vt:lpstr>LM Roman 10 Regular</vt:lpstr>
      <vt:lpstr>Times New Roman</vt:lpstr>
      <vt:lpstr>Trebuchet MS</vt:lpstr>
      <vt:lpstr>Arial</vt:lpstr>
      <vt:lpstr>Diseño predeterminado</vt:lpstr>
      <vt:lpstr>Imagen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</vt:lpstr>
      <vt:lpstr>PowerPoint Presentation</vt:lpstr>
      <vt:lpstr>Example</vt:lpstr>
      <vt:lpstr>PowerPoint Presentation</vt:lpstr>
      <vt:lpstr>State of the 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</vt:lpstr>
      <vt:lpstr>PowerPoint Presentation</vt:lpstr>
    </vt:vector>
  </TitlesOfParts>
  <Company>Sony Electronics, Inc.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82</cp:revision>
  <dcterms:created xsi:type="dcterms:W3CDTF">2010-05-25T21:48:43Z</dcterms:created>
  <dcterms:modified xsi:type="dcterms:W3CDTF">2017-05-16T12:54:09Z</dcterms:modified>
</cp:coreProperties>
</file>